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888" r:id="rId2"/>
    <p:sldId id="889" r:id="rId3"/>
    <p:sldId id="890" r:id="rId4"/>
    <p:sldId id="891" r:id="rId5"/>
    <p:sldId id="892" r:id="rId6"/>
    <p:sldId id="893" r:id="rId7"/>
    <p:sldId id="894" r:id="rId8"/>
    <p:sldId id="895" r:id="rId9"/>
    <p:sldId id="896" r:id="rId10"/>
    <p:sldId id="897" r:id="rId11"/>
    <p:sldId id="898" r:id="rId12"/>
    <p:sldId id="899" r:id="rId13"/>
    <p:sldId id="900" r:id="rId14"/>
    <p:sldId id="901" r:id="rId15"/>
  </p:sldIdLst>
  <p:sldSz cx="9144000" cy="6480175"/>
  <p:notesSz cx="9144000" cy="6858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41">
          <p15:clr>
            <a:srgbClr val="A4A3A4"/>
          </p15:clr>
        </p15:guide>
        <p15:guide id="2" pos="291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F0000"/>
    <a:srgbClr val="A50021"/>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2"/>
    <p:restoredTop sz="94713"/>
  </p:normalViewPr>
  <p:slideViewPr>
    <p:cSldViewPr showGuides="1">
      <p:cViewPr varScale="1">
        <p:scale>
          <a:sx n="131" d="100"/>
          <a:sy n="131" d="100"/>
        </p:scale>
        <p:origin x="1092" y="96"/>
      </p:cViewPr>
      <p:guideLst>
        <p:guide orient="horz" pos="2041"/>
        <p:guide pos="2914"/>
      </p:guideLst>
    </p:cSldViewPr>
  </p:slideViewPr>
  <p:outlineViewPr>
    <p:cViewPr>
      <p:scale>
        <a:sx n="33" d="100"/>
        <a:sy n="33" d="100"/>
      </p:scale>
      <p:origin x="0" y="7344"/>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3962400" cy="3429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35" name="Rectangle 3"/>
          <p:cNvSpPr>
            <a:spLocks noGrp="1" noChangeArrowheads="1"/>
          </p:cNvSpPr>
          <p:nvPr>
            <p:ph type="dt" sz="quarter" idx="1"/>
          </p:nvPr>
        </p:nvSpPr>
        <p:spPr bwMode="auto">
          <a:xfrm>
            <a:off x="5180013" y="0"/>
            <a:ext cx="3962400" cy="3429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36" name="Rectangle 4"/>
          <p:cNvSpPr>
            <a:spLocks noGrp="1" noChangeArrowheads="1"/>
          </p:cNvSpPr>
          <p:nvPr>
            <p:ph type="ftr" sz="quarter" idx="2"/>
          </p:nvPr>
        </p:nvSpPr>
        <p:spPr bwMode="auto">
          <a:xfrm>
            <a:off x="0" y="6513513"/>
            <a:ext cx="3962400" cy="3429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37" name="Rectangle 5"/>
          <p:cNvSpPr>
            <a:spLocks noGrp="1" noChangeArrowheads="1"/>
          </p:cNvSpPr>
          <p:nvPr>
            <p:ph type="sldNum" sz="quarter" idx="3"/>
          </p:nvPr>
        </p:nvSpPr>
        <p:spPr bwMode="auto">
          <a:xfrm>
            <a:off x="5180013" y="6513513"/>
            <a:ext cx="3962400" cy="342900"/>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962400" cy="3429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3" name="Rectangle 3"/>
          <p:cNvSpPr>
            <a:spLocks noGrp="1" noChangeArrowheads="1"/>
          </p:cNvSpPr>
          <p:nvPr>
            <p:ph type="dt" idx="1"/>
          </p:nvPr>
        </p:nvSpPr>
        <p:spPr bwMode="auto">
          <a:xfrm>
            <a:off x="5180013" y="0"/>
            <a:ext cx="3962400" cy="3429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Rectangle 4"/>
          <p:cNvSpPr>
            <a:spLocks noGrp="1" noRot="1" noChangeAspect="1" noTextEdit="1"/>
          </p:cNvSpPr>
          <p:nvPr>
            <p:ph type="sldImg"/>
          </p:nvPr>
        </p:nvSpPr>
        <p:spPr>
          <a:xfrm>
            <a:off x="2757488" y="514350"/>
            <a:ext cx="3629025" cy="2571750"/>
          </a:xfrm>
          <a:prstGeom prst="rect">
            <a:avLst/>
          </a:prstGeom>
          <a:noFill/>
          <a:ln w="9525" cap="flat" cmpd="sng">
            <a:solidFill>
              <a:srgbClr val="000000"/>
            </a:solidFill>
            <a:prstDash val="solid"/>
            <a:miter/>
            <a:headEnd type="none" w="med" len="med"/>
            <a:tailEnd type="none" w="med" len="med"/>
          </a:ln>
        </p:spPr>
      </p:sp>
      <p:sp>
        <p:nvSpPr>
          <p:cNvPr id="5125" name="Rectangle 5"/>
          <p:cNvSpPr>
            <a:spLocks noGrp="1" noChangeArrowheads="1"/>
          </p:cNvSpPr>
          <p:nvPr>
            <p:ph type="body" sz="quarter" idx="3"/>
          </p:nvPr>
        </p:nvSpPr>
        <p:spPr bwMode="auto">
          <a:xfrm>
            <a:off x="914400" y="3257550"/>
            <a:ext cx="7315200" cy="30861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5126" name="Rectangle 6"/>
          <p:cNvSpPr>
            <a:spLocks noGrp="1" noChangeArrowheads="1"/>
          </p:cNvSpPr>
          <p:nvPr>
            <p:ph type="ftr" sz="quarter" idx="4"/>
          </p:nvPr>
        </p:nvSpPr>
        <p:spPr bwMode="auto">
          <a:xfrm>
            <a:off x="0" y="6513513"/>
            <a:ext cx="3962400" cy="3429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7" name="Rectangle 7"/>
          <p:cNvSpPr>
            <a:spLocks noGrp="1" noChangeArrowheads="1"/>
          </p:cNvSpPr>
          <p:nvPr>
            <p:ph type="sldNum" sz="quarter" idx="5"/>
          </p:nvPr>
        </p:nvSpPr>
        <p:spPr bwMode="auto">
          <a:xfrm>
            <a:off x="5180013" y="6513513"/>
            <a:ext cx="3962400" cy="342900"/>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p:sp>
      <p:sp>
        <p:nvSpPr>
          <p:cNvPr id="6147" name="备注占位符 2"/>
          <p:cNvSpPr>
            <a:spLocks noGrp="1"/>
          </p:cNvSpPr>
          <p:nvPr>
            <p:ph type="body"/>
          </p:nvPr>
        </p:nvSpPr>
        <p:spPr/>
        <p:txBody>
          <a:bodyPr wrap="square" lIns="91440" tIns="45720" rIns="91440" bIns="45720" anchor="t" anchorCtr="0"/>
          <a:lstStyle/>
          <a:p>
            <a:pPr lvl="0"/>
            <a:endParaRPr lang="zh-CN" altLang="en-US" dirty="0"/>
          </a:p>
        </p:txBody>
      </p:sp>
      <p:sp>
        <p:nvSpPr>
          <p:cNvPr id="6148" name="灯片编号占位符 3"/>
          <p:cNvSpPr txBox="1">
            <a:spLocks noGrp="1"/>
          </p:cNvSpPr>
          <p:nvPr>
            <p:ph type="sldNum" sz="quarter"/>
          </p:nvPr>
        </p:nvSpPr>
        <p:spPr>
          <a:xfrm>
            <a:off x="5180013" y="6513513"/>
            <a:ext cx="3962400" cy="342900"/>
          </a:xfrm>
          <a:prstGeom prst="rect">
            <a:avLst/>
          </a:prstGeom>
          <a:noFill/>
          <a:ln w="9525">
            <a:noFill/>
          </a:ln>
        </p:spPr>
        <p:txBody>
          <a:bodyPr anchor="b" anchorCtr="0"/>
          <a:lstStyle/>
          <a:p>
            <a:pPr lvl="0" algn="r" eaLnBrk="1" hangingPunct="1"/>
            <a:fld id="{9A0DB2DC-4C9A-4742-B13C-FB6460FD3503}" type="slidenum">
              <a:rPr lang="en-US" altLang="en-US" sz="1200" dirty="0"/>
              <a:t>2</a:t>
            </a:fld>
            <a:endParaRPr lang="en-US"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p:sp>
      <p:sp>
        <p:nvSpPr>
          <p:cNvPr id="6147" name="备注占位符 2"/>
          <p:cNvSpPr>
            <a:spLocks noGrp="1"/>
          </p:cNvSpPr>
          <p:nvPr>
            <p:ph type="body"/>
          </p:nvPr>
        </p:nvSpPr>
        <p:spPr/>
        <p:txBody>
          <a:bodyPr wrap="square" lIns="91440" tIns="45720" rIns="91440" bIns="45720" anchor="t" anchorCtr="0"/>
          <a:lstStyle/>
          <a:p>
            <a:pPr lvl="0"/>
            <a:endParaRPr lang="zh-CN" altLang="en-US" dirty="0"/>
          </a:p>
        </p:txBody>
      </p:sp>
      <p:sp>
        <p:nvSpPr>
          <p:cNvPr id="6148" name="灯片编号占位符 3"/>
          <p:cNvSpPr txBox="1">
            <a:spLocks noGrp="1"/>
          </p:cNvSpPr>
          <p:nvPr>
            <p:ph type="sldNum" sz="quarter"/>
          </p:nvPr>
        </p:nvSpPr>
        <p:spPr>
          <a:xfrm>
            <a:off x="5180013" y="6513513"/>
            <a:ext cx="3962400" cy="342900"/>
          </a:xfrm>
          <a:prstGeom prst="rect">
            <a:avLst/>
          </a:prstGeom>
          <a:noFill/>
          <a:ln w="9525">
            <a:noFill/>
          </a:ln>
        </p:spPr>
        <p:txBody>
          <a:bodyPr anchor="b" anchorCtr="0"/>
          <a:lstStyle/>
          <a:p>
            <a:pPr lvl="0" algn="r" eaLnBrk="1" hangingPunct="1"/>
            <a:fld id="{9A0DB2DC-4C9A-4742-B13C-FB6460FD3503}" type="slidenum">
              <a:rPr lang="en-US" altLang="en-US" sz="1200" dirty="0"/>
              <a:t>8</a:t>
            </a:fld>
            <a:endParaRPr lang="en-US"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p:sp>
      <p:sp>
        <p:nvSpPr>
          <p:cNvPr id="12291" name="备注占位符 2"/>
          <p:cNvSpPr>
            <a:spLocks noGrp="1"/>
          </p:cNvSpPr>
          <p:nvPr>
            <p:ph type="body"/>
          </p:nvPr>
        </p:nvSpPr>
        <p:spPr/>
        <p:txBody>
          <a:bodyPr wrap="square" lIns="91440" tIns="45720" rIns="91440" bIns="45720" anchor="t" anchorCtr="0"/>
          <a:lstStyle/>
          <a:p>
            <a:pPr lvl="0" eaLnBrk="1" hangingPunct="1">
              <a:spcBef>
                <a:spcPct val="0"/>
              </a:spcBef>
            </a:pPr>
            <a:r>
              <a:rPr lang="zh-CN" altLang="en-US" dirty="0"/>
              <a:t>与</a:t>
            </a:r>
          </a:p>
        </p:txBody>
      </p:sp>
      <p:sp>
        <p:nvSpPr>
          <p:cNvPr id="12292" name="灯片编号占位符 3"/>
          <p:cNvSpPr txBox="1">
            <a:spLocks noGrp="1"/>
          </p:cNvSpPr>
          <p:nvPr>
            <p:ph type="sldNum" sz="quarter"/>
          </p:nvPr>
        </p:nvSpPr>
        <p:spPr>
          <a:xfrm>
            <a:off x="5180013" y="6513513"/>
            <a:ext cx="3962400" cy="342900"/>
          </a:xfrm>
          <a:prstGeom prst="rect">
            <a:avLst/>
          </a:prstGeom>
          <a:noFill/>
          <a:ln w="9525">
            <a:noFill/>
          </a:ln>
        </p:spPr>
        <p:txBody>
          <a:bodyPr anchor="b" anchorCtr="0"/>
          <a:lstStyle/>
          <a:p>
            <a:pPr lvl="0" algn="r" eaLnBrk="1" hangingPunct="1"/>
            <a:fld id="{9A0DB2DC-4C9A-4742-B13C-FB6460FD3503}" type="slidenum">
              <a:rPr lang="en-US" altLang="en-US" sz="1200" dirty="0"/>
              <a:t>13</a:t>
            </a:fld>
            <a:endParaRPr lang="en-US"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012950"/>
            <a:ext cx="7772400" cy="1389063"/>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671888"/>
            <a:ext cx="6400800" cy="16557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457200" y="260350"/>
            <a:ext cx="8229600" cy="10795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p:nvPr>
        </p:nvSpPr>
        <p:spPr>
          <a:xfrm>
            <a:off x="457200" y="1511300"/>
            <a:ext cx="8229600" cy="4276725"/>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457200" y="5900738"/>
            <a:ext cx="2133600" cy="449263"/>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5900738"/>
            <a:ext cx="2895600" cy="449263"/>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5900738"/>
            <a:ext cx="2133600" cy="449263"/>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pic>
        <p:nvPicPr>
          <p:cNvPr id="1031" name="Picture 7" descr="065B26PPT模板"/>
          <p:cNvPicPr>
            <a:picLocks noChangeAspect="1"/>
          </p:cNvPicPr>
          <p:nvPr userDrawn="1"/>
        </p:nvPicPr>
        <p:blipFill>
          <a:blip r:embed="rId5"/>
          <a:stretch>
            <a:fillRect/>
          </a:stretch>
        </p:blipFill>
        <p:spPr>
          <a:xfrm>
            <a:off x="-34925" y="0"/>
            <a:ext cx="9272588" cy="6551613"/>
          </a:xfrm>
          <a:prstGeom prst="rect">
            <a:avLst/>
          </a:prstGeom>
          <a:noFill/>
          <a:ln w="9525">
            <a:noFill/>
          </a:ln>
        </p:spPr>
      </p:pic>
      <p:pic>
        <p:nvPicPr>
          <p:cNvPr id="1032" name="图片 2"/>
          <p:cNvPicPr>
            <a:picLocks noChangeAspect="1"/>
          </p:cNvPicPr>
          <p:nvPr userDrawn="1"/>
        </p:nvPicPr>
        <p:blipFill>
          <a:blip r:embed="rId6"/>
          <a:srcRect l="2" r="8179"/>
          <a:stretch>
            <a:fillRect/>
          </a:stretch>
        </p:blipFill>
        <p:spPr>
          <a:xfrm>
            <a:off x="14288" y="57150"/>
            <a:ext cx="719137" cy="69056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p:cNvSpPr>
          <p:nvPr>
            <p:ph type="ctrTitle"/>
          </p:nvPr>
        </p:nvSpPr>
        <p:spPr>
          <a:xfrm>
            <a:off x="1155700" y="1439863"/>
            <a:ext cx="6826250" cy="1116012"/>
          </a:xfrm>
        </p:spPr>
        <p:txBody>
          <a:bodyPr vert="horz" wrap="square" lIns="91440" tIns="45720" rIns="91440" bIns="45720" anchor="ctr" anchorCtr="0"/>
          <a:lstStyle/>
          <a:p>
            <a:pPr eaLnBrk="1" hangingPunct="1">
              <a:lnSpc>
                <a:spcPts val="4000"/>
              </a:lnSpc>
              <a:buClrTx/>
              <a:buSzTx/>
              <a:buFontTx/>
            </a:pPr>
            <a:br>
              <a:rPr lang="en-US" altLang="zh-CN" b="1" dirty="0">
                <a:solidFill>
                  <a:schemeClr val="accent2"/>
                </a:solidFill>
              </a:rPr>
            </a:br>
            <a:r>
              <a:rPr lang="en-US" altLang="zh-CN" b="1" dirty="0">
                <a:solidFill>
                  <a:schemeClr val="accent2"/>
                </a:solidFill>
              </a:rPr>
              <a:t>     </a:t>
            </a:r>
            <a:br>
              <a:rPr lang="en-US" altLang="zh-CN" b="1" dirty="0">
                <a:solidFill>
                  <a:schemeClr val="accent2"/>
                </a:solidFill>
              </a:rPr>
            </a:br>
            <a:r>
              <a:rPr lang="en-US" altLang="zh-CN" b="1" dirty="0">
                <a:solidFill>
                  <a:schemeClr val="accent2"/>
                </a:solidFill>
              </a:rPr>
              <a:t>   XXX</a:t>
            </a:r>
            <a:r>
              <a:rPr lang="zh-CN" altLang="en-US" b="1" dirty="0">
                <a:solidFill>
                  <a:schemeClr val="accent2"/>
                </a:solidFill>
              </a:rPr>
              <a:t>教授聘用方案汇报</a:t>
            </a:r>
            <a:br>
              <a:rPr lang="en-US" altLang="zh-CN" b="1" dirty="0">
                <a:solidFill>
                  <a:schemeClr val="accent2"/>
                </a:solidFill>
              </a:rPr>
            </a:br>
            <a:r>
              <a:rPr lang="zh-CN" altLang="en-US" b="1" dirty="0">
                <a:solidFill>
                  <a:srgbClr val="FF0000"/>
                </a:solidFill>
              </a:rPr>
              <a:t>（续聘模板）</a:t>
            </a:r>
            <a:br>
              <a:rPr lang="en-US" altLang="zh-CN" b="1" dirty="0">
                <a:solidFill>
                  <a:srgbClr val="FF0000"/>
                </a:solidFill>
              </a:rPr>
            </a:br>
            <a:br>
              <a:rPr lang="zh-CN" altLang="en-US" sz="2800" b="1" dirty="0">
                <a:solidFill>
                  <a:schemeClr val="accent2"/>
                </a:solidFill>
              </a:rPr>
            </a:br>
            <a:r>
              <a:rPr lang="zh-CN" altLang="en-US" sz="2800" b="1" dirty="0">
                <a:solidFill>
                  <a:schemeClr val="accent2"/>
                </a:solidFill>
              </a:rPr>
              <a:t>                                </a:t>
            </a:r>
            <a:endParaRPr lang="zh-CN" altLang="en-US" sz="2400" b="1" dirty="0">
              <a:solidFill>
                <a:schemeClr val="accent2"/>
              </a:solidFill>
            </a:endParaRPr>
          </a:p>
        </p:txBody>
      </p:sp>
      <p:sp>
        <p:nvSpPr>
          <p:cNvPr id="4100" name="Rectangle 2"/>
          <p:cNvSpPr>
            <a:spLocks noGrp="1"/>
          </p:cNvSpPr>
          <p:nvPr/>
        </p:nvSpPr>
        <p:spPr>
          <a:xfrm>
            <a:off x="2411413" y="2592388"/>
            <a:ext cx="6091237" cy="2098675"/>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ts val="4000"/>
              </a:lnSpc>
              <a:spcBef>
                <a:spcPct val="0"/>
              </a:spcBef>
              <a:buNone/>
            </a:pPr>
            <a:br>
              <a:rPr lang="en-US" altLang="zh-CN" sz="4400" b="1" dirty="0">
                <a:solidFill>
                  <a:schemeClr val="accent2"/>
                </a:solidFill>
              </a:rPr>
            </a:br>
            <a:r>
              <a:rPr lang="zh-CN" altLang="en-US" sz="2400" b="1" dirty="0">
                <a:solidFill>
                  <a:srgbClr val="FF0000"/>
                </a:solidFill>
              </a:rPr>
              <a:t>聘用类型：人才引进（非全职）</a:t>
            </a:r>
            <a:br>
              <a:rPr lang="en-US" altLang="zh-CN" sz="2400" b="1" dirty="0">
                <a:solidFill>
                  <a:srgbClr val="FF0000"/>
                </a:solidFill>
              </a:rPr>
            </a:br>
            <a:r>
              <a:rPr lang="zh-CN" altLang="en-US" sz="2400" b="1" dirty="0">
                <a:solidFill>
                  <a:srgbClr val="FF0000"/>
                </a:solidFill>
              </a:rPr>
              <a:t>申请岗位：</a:t>
            </a:r>
            <a:r>
              <a:rPr lang="zh-CN" altLang="en-US" sz="2400" b="1" dirty="0">
                <a:solidFill>
                  <a:srgbClr val="FF0000"/>
                </a:solidFill>
                <a:sym typeface="宋体" panose="02010600030101010101" pitchFamily="2" charset="-122"/>
              </a:rPr>
              <a:t>特聘教授</a:t>
            </a:r>
            <a:r>
              <a:rPr lang="en-US" altLang="zh-CN" sz="2400" b="1" dirty="0">
                <a:solidFill>
                  <a:srgbClr val="FF0000"/>
                </a:solidFill>
                <a:sym typeface="宋体" panose="02010600030101010101" pitchFamily="2" charset="-122"/>
              </a:rPr>
              <a:t>A</a:t>
            </a:r>
            <a:r>
              <a:rPr lang="zh-CN" altLang="en-US" sz="2400" b="1" dirty="0">
                <a:solidFill>
                  <a:srgbClr val="FF0000"/>
                </a:solidFill>
                <a:sym typeface="宋体" panose="02010600030101010101" pitchFamily="2" charset="-122"/>
              </a:rPr>
              <a:t>类岗位</a:t>
            </a:r>
            <a:r>
              <a:rPr lang="en-US" altLang="zh-CN" sz="2400" b="1" dirty="0">
                <a:solidFill>
                  <a:srgbClr val="FF0000"/>
                </a:solidFill>
                <a:sym typeface="宋体" panose="02010600030101010101" pitchFamily="2" charset="-122"/>
              </a:rPr>
              <a:t>2</a:t>
            </a:r>
            <a:r>
              <a:rPr lang="zh-CN" altLang="en-US" sz="2400" b="1" dirty="0">
                <a:solidFill>
                  <a:srgbClr val="FF0000"/>
                </a:solidFill>
                <a:sym typeface="宋体" panose="02010600030101010101" pitchFamily="2" charset="-122"/>
              </a:rPr>
              <a:t>（续聘）</a:t>
            </a:r>
            <a:br>
              <a:rPr lang="en-US" altLang="zh-CN" sz="2400" b="1" dirty="0">
                <a:solidFill>
                  <a:srgbClr val="FF0000"/>
                </a:solidFill>
              </a:rPr>
            </a:br>
            <a:r>
              <a:rPr lang="zh-CN" altLang="en-US" sz="2400" b="1" dirty="0">
                <a:solidFill>
                  <a:srgbClr val="FF0000"/>
                </a:solidFill>
              </a:rPr>
              <a:t>聘用学科：</a:t>
            </a:r>
            <a:r>
              <a:rPr lang="zh-CN" altLang="en-US" sz="2400" b="1" dirty="0">
                <a:solidFill>
                  <a:srgbClr val="FF0000"/>
                </a:solidFill>
                <a:sym typeface="+mn-ea"/>
              </a:rPr>
              <a:t>城乡规划学</a:t>
            </a:r>
            <a:br>
              <a:rPr lang="en-US" altLang="zh-CN" sz="2400" b="1" dirty="0">
                <a:solidFill>
                  <a:srgbClr val="FF0000"/>
                </a:solidFill>
              </a:rPr>
            </a:br>
            <a:r>
              <a:rPr lang="zh-CN" altLang="en-US" sz="2400" b="1" dirty="0">
                <a:solidFill>
                  <a:srgbClr val="FF0000"/>
                </a:solidFill>
              </a:rPr>
              <a:t>研究方向：</a:t>
            </a:r>
            <a:r>
              <a:rPr lang="zh-CN" altLang="en-US" sz="2400" b="1" dirty="0">
                <a:solidFill>
                  <a:srgbClr val="FF0000"/>
                </a:solidFill>
                <a:sym typeface="+mn-ea"/>
              </a:rPr>
              <a:t>城乡规划学</a:t>
            </a:r>
            <a:r>
              <a:rPr lang="en-US" altLang="zh-CN" sz="2400" b="1" dirty="0">
                <a:solidFill>
                  <a:srgbClr val="FF0000"/>
                </a:solidFill>
              </a:rPr>
              <a:t> </a:t>
            </a:r>
            <a:endParaRPr lang="zh-CN" altLang="en-US" sz="2400" b="1" dirty="0">
              <a:solidFill>
                <a:schemeClr val="accent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idx="1"/>
          </p:nvPr>
        </p:nvSpPr>
        <p:spPr>
          <a:xfrm>
            <a:off x="179388" y="719138"/>
            <a:ext cx="8964612" cy="576262"/>
          </a:xfrm>
        </p:spPr>
        <p:txBody>
          <a:bodyPr vert="horz" wrap="square" lIns="91440" tIns="45720" rIns="91440" bIns="45720" anchor="t" anchorCtr="0"/>
          <a:lstStyle/>
          <a:p>
            <a:pPr marL="571500" indent="-571500" eaLnBrk="1" hangingPunct="1">
              <a:lnSpc>
                <a:spcPts val="2800"/>
              </a:lnSpc>
              <a:spcBef>
                <a:spcPct val="0"/>
              </a:spcBef>
              <a:buNone/>
            </a:pPr>
            <a:r>
              <a:rPr lang="zh-CN" altLang="en-US" sz="2400" b="1" dirty="0">
                <a:latin typeface="宋体" panose="02010600030101010101" pitchFamily="2" charset="-122"/>
              </a:rPr>
              <a:t>三</a:t>
            </a:r>
            <a:r>
              <a:rPr lang="en-US" altLang="zh-CN" sz="2400" b="1" dirty="0">
                <a:latin typeface="宋体" panose="02010600030101010101" pitchFamily="2" charset="-122"/>
              </a:rPr>
              <a:t>、</a:t>
            </a:r>
            <a:r>
              <a:rPr lang="zh-CN" altLang="en-US" sz="2400" b="1" dirty="0">
                <a:latin typeface="宋体" panose="02010600030101010101" pitchFamily="2" charset="-122"/>
              </a:rPr>
              <a:t>近年来主要工作成果</a:t>
            </a:r>
            <a:endParaRPr lang="en-US" altLang="zh-CN" sz="1600" b="1" dirty="0">
              <a:latin typeface="Times New Roman" panose="02020603050405020304" pitchFamily="18" charset="0"/>
              <a:ea typeface="Times New Roman" panose="02020603050405020304" pitchFamily="18" charset="0"/>
            </a:endParaRPr>
          </a:p>
        </p:txBody>
      </p:sp>
      <p:sp>
        <p:nvSpPr>
          <p:cNvPr id="2" name="文本框 1"/>
          <p:cNvSpPr txBox="1"/>
          <p:nvPr/>
        </p:nvSpPr>
        <p:spPr>
          <a:xfrm>
            <a:off x="109538" y="1295400"/>
            <a:ext cx="8639175" cy="3725863"/>
          </a:xfrm>
          <a:prstGeom prst="rect">
            <a:avLst/>
          </a:prstGeom>
          <a:noFill/>
        </p:spPr>
        <p:txBody>
          <a:bodyPr>
            <a:spAutoFit/>
          </a:bodyPr>
          <a:lstStyle/>
          <a:p>
            <a:pPr marL="342900" marR="0" indent="-342900" defTabSz="914400" eaLnBrk="1" hangingPunct="1">
              <a:lnSpc>
                <a:spcPct val="150000"/>
              </a:lnSpc>
              <a:buClrTx/>
              <a:buSzTx/>
              <a:buFont typeface="Wingdings" panose="05000000000000000000" pitchFamily="2" charset="2"/>
              <a:buChar char="Ø"/>
              <a:defRPr/>
            </a:pPr>
            <a:r>
              <a:rPr kumimoji="0" lang="zh-CN" altLang="en-US" sz="2000" b="1" kern="1200" cap="none" spc="0" normalizeH="0" baseline="0" noProof="0" dirty="0">
                <a:latin typeface="+mn-lt"/>
                <a:ea typeface="+mn-ea"/>
                <a:cs typeface="+mn-cs"/>
              </a:rPr>
              <a:t>在低碳与可持续规划方向，</a:t>
            </a:r>
            <a:r>
              <a:rPr kumimoji="0" lang="zh-CN" altLang="en-US" sz="2000" kern="1200" cap="none" spc="0" normalizeH="0" baseline="0" noProof="0" dirty="0">
                <a:latin typeface="+mn-lt"/>
                <a:ea typeface="+mn-ea"/>
                <a:cs typeface="+mn-cs"/>
              </a:rPr>
              <a:t>作为项目负责人主持承担了国家重点研发计划项目“基于控碳体系的县城城镇规划技术研究”。提出了碳排放分区理论，开发了区域碳排放特征识别的方法与工具。编制了全国县域碳排放分区地图。建立县域碳排放水平计量方法，构建了县域尺度碳排放核算体系。主持编制了我国首批</a:t>
            </a:r>
            <a:r>
              <a:rPr kumimoji="0" lang="en-US" altLang="zh-CN" sz="2000" kern="1200" cap="none" spc="0" normalizeH="0" baseline="0" noProof="0" dirty="0">
                <a:latin typeface="+mn-lt"/>
                <a:ea typeface="+mn-ea"/>
                <a:cs typeface="+mn-cs"/>
              </a:rPr>
              <a:t>5</a:t>
            </a:r>
            <a:r>
              <a:rPr kumimoji="0" lang="zh-CN" altLang="en-US" sz="2000" kern="1200" cap="none" spc="0" normalizeH="0" baseline="0" noProof="0" dirty="0">
                <a:latin typeface="+mn-lt"/>
                <a:ea typeface="+mn-ea"/>
                <a:cs typeface="+mn-cs"/>
              </a:rPr>
              <a:t>个低碳规划的标准和导则：</a:t>
            </a:r>
            <a:r>
              <a:rPr kumimoji="0" lang="en-US" altLang="zh-CN" sz="2000" kern="1200" cap="none" spc="0" normalizeH="0" baseline="0" noProof="0" dirty="0">
                <a:latin typeface="+mn-lt"/>
                <a:ea typeface="+mn-ea"/>
                <a:cs typeface="+mn-cs"/>
              </a:rPr>
              <a:t>《</a:t>
            </a:r>
            <a:r>
              <a:rPr kumimoji="0" lang="zh-CN" altLang="en-US" sz="2000" kern="1200" cap="none" spc="0" normalizeH="0" baseline="0" noProof="0" dirty="0">
                <a:latin typeface="+mn-lt"/>
                <a:ea typeface="+mn-ea"/>
                <a:cs typeface="+mn-cs"/>
              </a:rPr>
              <a:t>县域城镇低碳规划总体导则</a:t>
            </a:r>
            <a:r>
              <a:rPr kumimoji="0" lang="en-US" altLang="zh-CN" sz="2000" kern="1200" cap="none" spc="0" normalizeH="0" baseline="0" noProof="0" dirty="0">
                <a:latin typeface="+mn-lt"/>
                <a:ea typeface="+mn-ea"/>
                <a:cs typeface="+mn-cs"/>
              </a:rPr>
              <a:t>》</a:t>
            </a:r>
            <a:r>
              <a:rPr kumimoji="0" lang="zh-CN" altLang="en-US" sz="2000" kern="1200" cap="none" spc="0" normalizeH="0" baseline="0" noProof="0" dirty="0">
                <a:latin typeface="+mn-lt"/>
                <a:ea typeface="+mn-ea"/>
                <a:cs typeface="+mn-cs"/>
              </a:rPr>
              <a:t>、</a:t>
            </a:r>
            <a:r>
              <a:rPr kumimoji="0" lang="en-US" altLang="zh-CN" sz="2000" kern="1200" cap="none" spc="0" normalizeH="0" baseline="0" noProof="0" dirty="0">
                <a:latin typeface="+mn-lt"/>
                <a:ea typeface="+mn-ea"/>
                <a:cs typeface="+mn-cs"/>
              </a:rPr>
              <a:t>《</a:t>
            </a:r>
            <a:r>
              <a:rPr kumimoji="0" lang="zh-CN" altLang="en-US" sz="2000" kern="1200" cap="none" spc="0" normalizeH="0" baseline="0" noProof="0" dirty="0">
                <a:latin typeface="+mn-lt"/>
                <a:ea typeface="+mn-ea"/>
                <a:cs typeface="+mn-cs"/>
              </a:rPr>
              <a:t>县域城镇公共服务设施低碳配置标准</a:t>
            </a:r>
            <a:r>
              <a:rPr kumimoji="0" lang="en-US" altLang="zh-CN" sz="2000" kern="1200" cap="none" spc="0" normalizeH="0" baseline="0" noProof="0" dirty="0">
                <a:latin typeface="+mn-lt"/>
                <a:ea typeface="+mn-ea"/>
                <a:cs typeface="+mn-cs"/>
              </a:rPr>
              <a:t>》</a:t>
            </a:r>
            <a:r>
              <a:rPr kumimoji="0" lang="zh-CN" altLang="en-US" sz="2000" kern="1200" cap="none" spc="0" normalizeH="0" baseline="0" noProof="0" dirty="0">
                <a:latin typeface="+mn-lt"/>
                <a:ea typeface="+mn-ea"/>
                <a:cs typeface="+mn-cs"/>
              </a:rPr>
              <a:t>等，主持开展了四个县的低碳规划示范工程，为低碳规划技术和方法得到推广应用奠定了科学基础。</a:t>
            </a:r>
            <a:endParaRPr kumimoji="0" lang="en-US" altLang="zh-CN" sz="2000" kern="1200" cap="none" spc="0" normalizeH="0" baseline="0" noProof="0" dirty="0">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idx="1"/>
          </p:nvPr>
        </p:nvSpPr>
        <p:spPr>
          <a:xfrm>
            <a:off x="179388" y="647700"/>
            <a:ext cx="8964612" cy="576263"/>
          </a:xfrm>
        </p:spPr>
        <p:txBody>
          <a:bodyPr vert="horz" wrap="square" lIns="91440" tIns="45720" rIns="91440" bIns="45720" anchor="t" anchorCtr="0"/>
          <a:lstStyle/>
          <a:p>
            <a:pPr marL="571500" indent="-571500" eaLnBrk="1" hangingPunct="1">
              <a:lnSpc>
                <a:spcPts val="2800"/>
              </a:lnSpc>
              <a:spcBef>
                <a:spcPct val="0"/>
              </a:spcBef>
              <a:buNone/>
            </a:pPr>
            <a:r>
              <a:rPr lang="zh-CN" altLang="en-US" sz="2400" b="1" dirty="0">
                <a:latin typeface="宋体" panose="02010600030101010101" pitchFamily="2" charset="-122"/>
              </a:rPr>
              <a:t>三</a:t>
            </a:r>
            <a:r>
              <a:rPr lang="en-US" altLang="zh-CN" sz="2400" b="1" dirty="0">
                <a:latin typeface="宋体" panose="02010600030101010101" pitchFamily="2" charset="-122"/>
              </a:rPr>
              <a:t>、</a:t>
            </a:r>
            <a:r>
              <a:rPr lang="zh-CN" altLang="en-US" sz="2400" b="1" dirty="0">
                <a:latin typeface="宋体" panose="02010600030101010101" pitchFamily="2" charset="-122"/>
              </a:rPr>
              <a:t>近年来主要工作成果</a:t>
            </a:r>
            <a:endParaRPr lang="en-US" altLang="zh-CN" sz="1600" b="1" dirty="0">
              <a:latin typeface="Times New Roman" panose="02020603050405020304" pitchFamily="18" charset="0"/>
              <a:ea typeface="Times New Roman" panose="02020603050405020304" pitchFamily="18" charset="0"/>
            </a:endParaRPr>
          </a:p>
        </p:txBody>
      </p:sp>
      <p:sp>
        <p:nvSpPr>
          <p:cNvPr id="2" name="文本框 1"/>
          <p:cNvSpPr txBox="1"/>
          <p:nvPr/>
        </p:nvSpPr>
        <p:spPr>
          <a:xfrm>
            <a:off x="109538" y="1008063"/>
            <a:ext cx="8858250" cy="5662613"/>
          </a:xfrm>
          <a:prstGeom prst="rect">
            <a:avLst/>
          </a:prstGeom>
          <a:noFill/>
        </p:spPr>
        <p:txBody>
          <a:bodyPr>
            <a:spAutoFit/>
          </a:bodyPr>
          <a:lstStyle/>
          <a:p>
            <a:pPr marL="342900" marR="0" indent="-342900" defTabSz="914400" eaLnBrk="1" hangingPunct="1">
              <a:lnSpc>
                <a:spcPct val="150000"/>
              </a:lnSpc>
              <a:buClrTx/>
              <a:buSzTx/>
              <a:buFont typeface="Wingdings" panose="05000000000000000000" pitchFamily="2" charset="2"/>
              <a:buChar char="Ø"/>
              <a:defRPr/>
            </a:pPr>
            <a:r>
              <a:rPr kumimoji="0" lang="zh-CN" altLang="en-US" sz="1900" b="1" kern="1200" cap="none" spc="0" normalizeH="0" baseline="0" noProof="0" dirty="0">
                <a:latin typeface="Arial" panose="020B0604020202020204" pitchFamily="34" charset="0"/>
                <a:ea typeface="宋体" panose="02010600030101010101" pitchFamily="2" charset="-122"/>
                <a:cs typeface="+mn-cs"/>
              </a:rPr>
              <a:t>在城镇化与住区规划方向，</a:t>
            </a:r>
            <a:r>
              <a:rPr kumimoji="0" lang="zh-CN" altLang="en-US" sz="1900" kern="1200" cap="none" spc="0" normalizeH="0" baseline="0" noProof="0" dirty="0">
                <a:latin typeface="Arial" panose="020B0604020202020204" pitchFamily="34" charset="0"/>
                <a:ea typeface="宋体" panose="02010600030101010101" pitchFamily="2" charset="-122"/>
                <a:cs typeface="+mn-cs"/>
              </a:rPr>
              <a:t>主持承担国家自然科学基金、教育部社科基金项目等，针对我国城镇化快速发展和农村公共服务设施发展滞后的矛盾，进行了集约化居住模式下县域公共服务设施配置、新农村城镇化模式探析与片区空间规划理论研究等，并应用研究成果开展了在浙江省、山东省、河南省、辽宁省、广西等地的城镇和乡村的规划实践。</a:t>
            </a:r>
            <a:endParaRPr kumimoji="0" lang="en-US" altLang="zh-CN" sz="1900"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1" hangingPunct="1">
              <a:lnSpc>
                <a:spcPct val="150000"/>
              </a:lnSpc>
              <a:buClrTx/>
              <a:buSzTx/>
              <a:buFont typeface="Wingdings" panose="05000000000000000000" pitchFamily="2" charset="2"/>
              <a:buChar char="Ø"/>
              <a:defRPr/>
            </a:pPr>
            <a:r>
              <a:rPr kumimoji="0" lang="zh-CN" altLang="en-US" sz="1900" b="1" kern="1200" cap="none" spc="0" normalizeH="0" baseline="0" noProof="0" dirty="0">
                <a:latin typeface="Arial" panose="020B0604020202020204" pitchFamily="34" charset="0"/>
                <a:ea typeface="宋体" panose="02010600030101010101" pitchFamily="2" charset="-122"/>
                <a:cs typeface="+mn-cs"/>
              </a:rPr>
              <a:t>在安全防灾规划方向，</a:t>
            </a:r>
            <a:r>
              <a:rPr kumimoji="0" lang="zh-CN" altLang="en-US" sz="1900" kern="1200" cap="none" spc="0" normalizeH="0" baseline="0" noProof="0" dirty="0">
                <a:latin typeface="Arial" panose="020B0604020202020204" pitchFamily="34" charset="0"/>
                <a:ea typeface="宋体" panose="02010600030101010101" pitchFamily="2" charset="-122"/>
                <a:cs typeface="+mn-cs"/>
              </a:rPr>
              <a:t>作为项目负责人主持承担国家自然基金重点项目“快速城镇化典型衍生灾害防治的规划设计原理与方法”，开展了快速城镇化典型衍生灾害防治的规划研究与天津滨海新区城市火灾风险评价及防灾研究，重点解决从城市整体的系统性角度，提高城市应对各种环境灾害压力的适应能力的规划技术方法体系。并在该领域下，开展了基于大数据的时空行为与城市片区更新研究，进行了异构信息背景下面向京津冀协同发展的天津市区域空间格局演进及空间绩效评价。</a:t>
            </a:r>
            <a:endParaRPr kumimoji="0" lang="en-US" altLang="zh-CN" sz="1900" b="1" kern="1200" cap="none" spc="0" normalizeH="0" baseline="0" noProof="0" dirty="0">
              <a:latin typeface="+mn-ea"/>
              <a:ea typeface="+mn-ea"/>
              <a:cs typeface="+mn-cs"/>
            </a:endParaRPr>
          </a:p>
          <a:p>
            <a:pPr marL="342900" marR="0" indent="-342900" defTabSz="914400" eaLnBrk="1" hangingPunct="1">
              <a:buClrTx/>
              <a:buSzTx/>
              <a:buFont typeface="Wingdings" panose="05000000000000000000" pitchFamily="2" charset="2"/>
              <a:buChar char="Ø"/>
              <a:defRPr/>
            </a:pPr>
            <a:endParaRPr kumimoji="0" lang="zh-CN" altLang="en-US" sz="2000" kern="1200" cap="none" spc="0" normalizeH="0" baseline="0" noProof="0" dirty="0">
              <a:latin typeface="+mn-ea"/>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1438" y="863600"/>
            <a:ext cx="9144000" cy="431800"/>
          </a:xfrm>
        </p:spPr>
        <p:txBody>
          <a:bodyPr vert="horz" wrap="square" lIns="91440" tIns="45720" rIns="91440" bIns="45720" numCol="1" anchor="t" anchorCtr="0" compatLnSpc="1"/>
          <a:lstStyle/>
          <a:p>
            <a:pPr marL="0" marR="0" lvl="0" indent="0" algn="l" defTabSz="914400" rtl="0" eaLnBrk="0" fontAlgn="base" latinLnBrk="0" hangingPunct="0">
              <a:lnSpc>
                <a:spcPts val="2400"/>
              </a:lnSpc>
              <a:spcBef>
                <a:spcPct val="20000"/>
              </a:spcBef>
              <a:spcAft>
                <a:spcPct val="0"/>
              </a:spcAft>
              <a:buClrTx/>
              <a:buSzTx/>
              <a:buFontTx/>
              <a:buNone/>
              <a:defRPr/>
            </a:pPr>
            <a:r>
              <a:rPr kumimoji="0" lang="zh-CN" altLang="en-US" sz="2400" b="1" i="0" u="none" strike="noStrike" kern="0" cap="none" spc="0" normalizeH="0" baseline="0" noProof="0" dirty="0">
                <a:ln>
                  <a:noFill/>
                </a:ln>
                <a:solidFill>
                  <a:srgbClr val="000000"/>
                </a:solidFill>
                <a:effectLst/>
                <a:uLnTx/>
                <a:uFillTx/>
                <a:latin typeface="+mn-lt"/>
                <a:ea typeface="+mn-ea"/>
                <a:cs typeface="+mn-cs"/>
              </a:rPr>
              <a:t>四、主持科研项目情况</a:t>
            </a:r>
            <a:endParaRPr kumimoji="0" lang="en-US" altLang="zh-CN" sz="2000" b="0" i="0" u="none" strike="noStrike" kern="100" cap="none" spc="0" normalizeH="0" baseline="0" noProof="0" dirty="0">
              <a:ln>
                <a:noFill/>
              </a:ln>
              <a:solidFill>
                <a:srgbClr val="000000"/>
              </a:solidFill>
              <a:effectLst/>
              <a:uLnTx/>
              <a:uFillTx/>
              <a:latin typeface="宋体" panose="02010600030101010101" pitchFamily="2" charset="-122"/>
              <a:ea typeface="+mn-ea"/>
              <a:cs typeface="+mn-cs"/>
            </a:endParaRPr>
          </a:p>
          <a:p>
            <a:pPr marL="0" marR="0" lvl="0" indent="0" algn="l" defTabSz="914400" rtl="0" eaLnBrk="0" fontAlgn="base" latinLnBrk="0" hangingPunct="0">
              <a:lnSpc>
                <a:spcPts val="3500"/>
              </a:lnSpc>
              <a:spcBef>
                <a:spcPct val="20000"/>
              </a:spcBef>
              <a:spcAft>
                <a:spcPct val="0"/>
              </a:spcAft>
              <a:buClrTx/>
              <a:buSzTx/>
              <a:buFontTx/>
              <a:buNone/>
              <a:defRPr/>
            </a:pPr>
            <a:endParaRPr kumimoji="0" lang="zh-CN" altLang="en-US" sz="2000" b="1"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ts val="2600"/>
              </a:lnSpc>
              <a:spcBef>
                <a:spcPct val="20000"/>
              </a:spcBef>
              <a:spcAft>
                <a:spcPct val="0"/>
              </a:spcAft>
              <a:buClrTx/>
              <a:buSzTx/>
              <a:buFont typeface="Wingdings" panose="05000000000000000000" pitchFamily="2" charset="2"/>
              <a:buChar char="Ø"/>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
        <p:nvSpPr>
          <p:cNvPr id="10243" name="文本框 3"/>
          <p:cNvSpPr txBox="1"/>
          <p:nvPr/>
        </p:nvSpPr>
        <p:spPr>
          <a:xfrm>
            <a:off x="376238" y="1295400"/>
            <a:ext cx="8534400" cy="4910138"/>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342900" lvl="0" indent="-342900" eaLnBrk="1" hangingPunct="1">
              <a:lnSpc>
                <a:spcPts val="2700"/>
              </a:lnSpc>
              <a:spcBef>
                <a:spcPct val="0"/>
              </a:spcBef>
            </a:pPr>
            <a:r>
              <a:rPr lang="en-US" altLang="zh-CN" sz="1900" dirty="0"/>
              <a:t>2018</a:t>
            </a:r>
            <a:r>
              <a:rPr lang="zh-CN" altLang="en-US" sz="1900" dirty="0"/>
              <a:t>年国家重点研发计划项目：基于控碳体系的县域城镇规划技术研究，项目负责人；</a:t>
            </a:r>
            <a:endParaRPr lang="en-US" altLang="zh-CN" sz="1900" dirty="0"/>
          </a:p>
          <a:p>
            <a:pPr marL="342900" lvl="0" indent="-342900" eaLnBrk="1" hangingPunct="1">
              <a:lnSpc>
                <a:spcPts val="2700"/>
              </a:lnSpc>
              <a:spcBef>
                <a:spcPct val="0"/>
              </a:spcBef>
            </a:pPr>
            <a:r>
              <a:rPr lang="en-US" altLang="zh-CN" sz="1900" dirty="0"/>
              <a:t>2014</a:t>
            </a:r>
            <a:r>
              <a:rPr lang="zh-CN" altLang="en-US" sz="1900" dirty="0"/>
              <a:t>年国家自然科学基金重点项目：快速城镇化典型衍生灾害防治的规划设计原理与方法，项目主持人；</a:t>
            </a:r>
          </a:p>
          <a:p>
            <a:pPr marL="342900" lvl="0" indent="-342900" eaLnBrk="1" hangingPunct="1">
              <a:lnSpc>
                <a:spcPts val="2700"/>
              </a:lnSpc>
              <a:spcBef>
                <a:spcPct val="0"/>
              </a:spcBef>
            </a:pPr>
            <a:r>
              <a:rPr lang="en-US" altLang="zh-CN" sz="1900" dirty="0"/>
              <a:t>2013</a:t>
            </a:r>
            <a:r>
              <a:rPr lang="zh-CN" altLang="en-US" sz="1900" dirty="0"/>
              <a:t>年国家自然科学基金：经济发达地区农村集约化居住模式下公共服务设施空间布局研究，项目主持人；</a:t>
            </a:r>
          </a:p>
          <a:p>
            <a:pPr marL="342900" lvl="0" indent="-342900" eaLnBrk="1" hangingPunct="1">
              <a:lnSpc>
                <a:spcPts val="2700"/>
              </a:lnSpc>
              <a:spcBef>
                <a:spcPct val="0"/>
              </a:spcBef>
            </a:pPr>
            <a:r>
              <a:rPr lang="en-US" altLang="zh-CN" sz="1900" dirty="0"/>
              <a:t>2011</a:t>
            </a:r>
            <a:r>
              <a:rPr lang="zh-CN" altLang="en-US" sz="1900" dirty="0"/>
              <a:t>年教育部社科基金：我国新农村城镇化模式探析与片区空间规划理论研究，项目主持人；</a:t>
            </a:r>
          </a:p>
          <a:p>
            <a:pPr marL="342900" lvl="0" indent="-342900" eaLnBrk="1" hangingPunct="1">
              <a:lnSpc>
                <a:spcPts val="2700"/>
              </a:lnSpc>
              <a:spcBef>
                <a:spcPct val="0"/>
              </a:spcBef>
            </a:pPr>
            <a:r>
              <a:rPr lang="en-US" altLang="zh-CN" sz="1900" dirty="0"/>
              <a:t>2013</a:t>
            </a:r>
            <a:r>
              <a:rPr lang="zh-CN" altLang="en-US" sz="1900" dirty="0"/>
              <a:t>年天津市自然科学基金：基于</a:t>
            </a:r>
            <a:r>
              <a:rPr lang="en-US" altLang="zh-CN" sz="1900" dirty="0"/>
              <a:t>GIS</a:t>
            </a:r>
            <a:r>
              <a:rPr lang="zh-CN" altLang="en-US" sz="1900" dirty="0"/>
              <a:t>的天津滨海新区城市火灾风险评价及防灾研究，项目主持人；</a:t>
            </a:r>
          </a:p>
          <a:p>
            <a:pPr marL="342900" lvl="0" indent="-342900" eaLnBrk="1" hangingPunct="1">
              <a:lnSpc>
                <a:spcPts val="2700"/>
              </a:lnSpc>
              <a:spcBef>
                <a:spcPct val="0"/>
              </a:spcBef>
            </a:pPr>
            <a:r>
              <a:rPr lang="en-US" altLang="zh-CN" sz="1900" dirty="0"/>
              <a:t>2010</a:t>
            </a:r>
            <a:r>
              <a:rPr lang="zh-CN" altLang="en-US" sz="1900" dirty="0"/>
              <a:t>年天津市规划局科技项目：构建“生态宜居高地”规划指标体系研究，项目主持人；</a:t>
            </a:r>
          </a:p>
          <a:p>
            <a:pPr marL="342900" lvl="0" indent="-342900" eaLnBrk="1" hangingPunct="1">
              <a:lnSpc>
                <a:spcPts val="2700"/>
              </a:lnSpc>
              <a:spcBef>
                <a:spcPct val="0"/>
              </a:spcBef>
            </a:pPr>
            <a:r>
              <a:rPr lang="en-US" altLang="zh-CN" sz="1900" dirty="0"/>
              <a:t>2008</a:t>
            </a:r>
            <a:r>
              <a:rPr lang="zh-CN" altLang="en-US" sz="1900" dirty="0"/>
              <a:t>年天津市自然科学基金：基于室内空气流场分布规律的住宅气候设计研究，项目主持人；</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idx="1"/>
          </p:nvPr>
        </p:nvSpPr>
        <p:spPr>
          <a:xfrm>
            <a:off x="468313" y="719138"/>
            <a:ext cx="8286750" cy="504825"/>
          </a:xfrm>
        </p:spPr>
        <p:txBody>
          <a:bodyPr vert="horz" wrap="square" lIns="91440" tIns="45720" rIns="91440" bIns="45720" numCol="1" anchor="t" anchorCtr="0" compatLnSpc="1"/>
          <a:lstStyle/>
          <a:p>
            <a:pPr marL="363855" marR="0" lvl="0" indent="-363855" algn="l" defTabSz="914400" rtl="0" eaLnBrk="1" fontAlgn="base" latinLnBrk="0" hangingPunct="1">
              <a:lnSpc>
                <a:spcPts val="2800"/>
              </a:lnSpc>
              <a:spcBef>
                <a:spcPct val="0"/>
              </a:spcBef>
              <a:spcAft>
                <a:spcPct val="0"/>
              </a:spcAft>
              <a:buClrTx/>
              <a:buSzTx/>
              <a:buFontTx/>
              <a:buNone/>
              <a:defRPr/>
            </a:pPr>
            <a:r>
              <a:rPr kumimoji="0" lang="zh-CN" altLang="en-US" sz="2400" b="1" i="0" u="none" strike="noStrike" kern="0" cap="none" spc="0" normalizeH="0" baseline="0" noProof="1">
                <a:ln>
                  <a:noFill/>
                </a:ln>
                <a:solidFill>
                  <a:schemeClr val="tx1"/>
                </a:solidFill>
                <a:effectLst/>
                <a:uLnTx/>
                <a:uFillTx/>
                <a:latin typeface="宋体" panose="02010600030101010101" pitchFamily="2" charset="-122"/>
                <a:ea typeface="+mn-ea"/>
                <a:cs typeface="+mn-cs"/>
              </a:rPr>
              <a:t>五</a:t>
            </a:r>
            <a:r>
              <a:rPr kumimoji="0" lang="en-US" altLang="zh-CN" sz="2400" b="1" i="0" u="none" strike="noStrike" kern="0" cap="none" spc="0" normalizeH="0" baseline="0" noProof="1">
                <a:ln>
                  <a:noFill/>
                </a:ln>
                <a:solidFill>
                  <a:schemeClr val="tx1"/>
                </a:solidFill>
                <a:effectLst/>
                <a:uLnTx/>
                <a:uFillTx/>
                <a:latin typeface="宋体" panose="02010600030101010101" pitchFamily="2" charset="-122"/>
                <a:ea typeface="+mn-ea"/>
                <a:cs typeface="+mn-cs"/>
              </a:rPr>
              <a:t>、</a:t>
            </a:r>
            <a:r>
              <a:rPr kumimoji="0" lang="zh-CN" altLang="en-US" sz="2400" b="1" i="0" u="none" strike="noStrike" kern="0" cap="none" spc="0" normalizeH="0" baseline="0" noProof="1">
                <a:ln>
                  <a:noFill/>
                </a:ln>
                <a:solidFill>
                  <a:schemeClr val="tx1"/>
                </a:solidFill>
                <a:effectLst/>
                <a:uLnTx/>
                <a:uFillTx/>
                <a:latin typeface="宋体" panose="02010600030101010101" pitchFamily="2" charset="-122"/>
                <a:ea typeface="+mn-ea"/>
                <a:cs typeface="+mn-cs"/>
              </a:rPr>
              <a:t>聘任后工作计划及预期目标</a:t>
            </a:r>
            <a:endParaRPr kumimoji="0" lang="en-US" altLang="zh-CN" sz="2400" b="1" i="0" u="none" strike="noStrike" kern="0" cap="none" spc="0" normalizeH="0" baseline="0" noProof="1">
              <a:ln>
                <a:noFill/>
              </a:ln>
              <a:solidFill>
                <a:schemeClr val="tx1"/>
              </a:solidFill>
              <a:effectLst/>
              <a:uLnTx/>
              <a:uFillTx/>
              <a:latin typeface="宋体" panose="02010600030101010101" pitchFamily="2" charset="-122"/>
              <a:ea typeface="+mn-ea"/>
              <a:cs typeface="+mn-cs"/>
            </a:endParaRPr>
          </a:p>
          <a:p>
            <a:pPr marL="457200" marR="0" lvl="0" indent="-457200" algn="l" defTabSz="914400" rtl="0" eaLnBrk="1" fontAlgn="base" latinLnBrk="0" hangingPunct="1">
              <a:lnSpc>
                <a:spcPts val="3000"/>
              </a:lnSpc>
              <a:spcBef>
                <a:spcPct val="20000"/>
              </a:spcBef>
              <a:spcAft>
                <a:spcPct val="0"/>
              </a:spcAft>
              <a:buClrTx/>
              <a:buSzTx/>
              <a:buFont typeface="+mj-ea"/>
              <a:buAutoNum type="circleNumDbPlain"/>
              <a:defRPr/>
            </a:pPr>
            <a:endParaRPr kumimoji="0" lang="en-US" altLang="zh-CN" sz="1600" b="0" i="0" u="none" strike="noStrike" kern="0" cap="none" spc="0" normalizeH="0" baseline="0" noProof="0" dirty="0">
              <a:ln>
                <a:noFill/>
              </a:ln>
              <a:solidFill>
                <a:schemeClr val="tx1"/>
              </a:solidFill>
              <a:effectLst/>
              <a:uLnTx/>
              <a:uFillTx/>
              <a:latin typeface="宋体" panose="02010600030101010101" pitchFamily="2" charset="-122"/>
              <a:ea typeface="+mn-ea"/>
              <a:cs typeface="+mn-cs"/>
            </a:endParaRPr>
          </a:p>
          <a:p>
            <a:pPr marL="363855" marR="0" lvl="0" indent="-363855" algn="l" defTabSz="914400" rtl="0" eaLnBrk="1" fontAlgn="base" latinLnBrk="0" hangingPunct="1">
              <a:lnSpc>
                <a:spcPts val="2800"/>
              </a:lnSpc>
              <a:spcBef>
                <a:spcPct val="0"/>
              </a:spcBef>
              <a:spcAft>
                <a:spcPct val="0"/>
              </a:spcAft>
              <a:buClrTx/>
              <a:buSzTx/>
              <a:buFontTx/>
              <a:buNone/>
              <a:defRPr/>
            </a:pPr>
            <a:endParaRPr kumimoji="0" lang="zh-CN" altLang="en-US" sz="1600" b="0" i="0" u="none" strike="noStrike" kern="0" cap="none" spc="0" normalizeH="0" baseline="0" noProof="1">
              <a:ln>
                <a:noFill/>
              </a:ln>
              <a:solidFill>
                <a:srgbClr val="FF0000"/>
              </a:solidFill>
              <a:effectLst/>
              <a:uLnTx/>
              <a:uFillTx/>
              <a:latin typeface="宋体" panose="02010600030101010101" pitchFamily="2" charset="-122"/>
              <a:ea typeface="+mn-ea"/>
              <a:cs typeface="+mn-cs"/>
            </a:endParaRPr>
          </a:p>
        </p:txBody>
      </p:sp>
      <p:sp>
        <p:nvSpPr>
          <p:cNvPr id="5" name="文本框 4"/>
          <p:cNvSpPr txBox="1"/>
          <p:nvPr/>
        </p:nvSpPr>
        <p:spPr>
          <a:xfrm>
            <a:off x="273050" y="1382713"/>
            <a:ext cx="8532813" cy="3714750"/>
          </a:xfrm>
          <a:prstGeom prst="rect">
            <a:avLst/>
          </a:prstGeom>
          <a:noFill/>
        </p:spPr>
        <p:txBody>
          <a:bodyPr>
            <a:spAutoFit/>
          </a:bodyPr>
          <a:lstStyle/>
          <a:p>
            <a:pPr marL="342900" marR="0" indent="-342900" defTabSz="914400" eaLnBrk="1" hangingPunct="1">
              <a:lnSpc>
                <a:spcPct val="150000"/>
              </a:lnSpc>
              <a:buClrTx/>
              <a:buSzTx/>
              <a:buFont typeface="Wingdings" panose="05000000000000000000" pitchFamily="2" charset="2"/>
              <a:buChar char="Ø"/>
              <a:defRPr/>
            </a:pPr>
            <a:r>
              <a:rPr kumimoji="0" lang="zh-CN" altLang="en-US" sz="2000" b="1" kern="1200" cap="none" spc="0" normalizeH="0" baseline="0" noProof="0" dirty="0">
                <a:latin typeface="Arial" panose="020B0604020202020204" pitchFamily="34" charset="0"/>
                <a:ea typeface="宋体" panose="02010600030101010101" pitchFamily="2" charset="-122"/>
                <a:cs typeface="+mn-cs"/>
              </a:rPr>
              <a:t>在人才培养上</a:t>
            </a:r>
            <a:r>
              <a:rPr kumimoji="0" lang="zh-CN" altLang="en-US" sz="2000" kern="1200" cap="none" spc="0" normalizeH="0" baseline="0" noProof="0" dirty="0">
                <a:latin typeface="Arial" panose="020B0604020202020204" pitchFamily="34" charset="0"/>
                <a:ea typeface="宋体" panose="02010600030101010101" pitchFamily="2" charset="-122"/>
                <a:cs typeface="+mn-cs"/>
              </a:rPr>
              <a:t>，以专题报告和讲座方式指导青年教师和研究生了解和掌握学科发展前沿，提升科研水平和研究型设计的能力。</a:t>
            </a:r>
            <a:endParaRPr kumimoji="0" lang="en-US" altLang="zh-CN" sz="2000"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1" hangingPunct="1">
              <a:lnSpc>
                <a:spcPct val="150000"/>
              </a:lnSpc>
              <a:buClrTx/>
              <a:buSzTx/>
              <a:buFont typeface="Wingdings" panose="05000000000000000000" pitchFamily="2" charset="2"/>
              <a:buChar char="Ø"/>
              <a:defRPr/>
            </a:pPr>
            <a:r>
              <a:rPr kumimoji="0" lang="zh-CN" altLang="en-US" sz="2000" b="1" kern="1200" cap="none" spc="0" normalizeH="0" baseline="0" noProof="0" dirty="0">
                <a:latin typeface="Arial" panose="020B0604020202020204" pitchFamily="34" charset="0"/>
                <a:ea typeface="宋体" panose="02010600030101010101" pitchFamily="2" charset="-122"/>
                <a:cs typeface="+mn-cs"/>
              </a:rPr>
              <a:t>在科研发展上，</a:t>
            </a:r>
            <a:r>
              <a:rPr kumimoji="0" lang="zh-CN" altLang="en-US" sz="2000" kern="1200" cap="none" spc="0" normalizeH="0" baseline="0" noProof="0" dirty="0">
                <a:latin typeface="Arial" panose="020B0604020202020204" pitchFamily="34" charset="0"/>
                <a:ea typeface="宋体" panose="02010600030101010101" pitchFamily="2" charset="-122"/>
                <a:cs typeface="+mn-cs"/>
              </a:rPr>
              <a:t>以合工大为基地，结合安徽与合肥的发展特色，深化区域低碳可持续规划理论与技术创新，共同申报科技项目，或在区域规划实践上开展重大示范和推广。</a:t>
            </a:r>
            <a:endParaRPr kumimoji="0" lang="en-US" altLang="zh-CN" sz="2000"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eaLnBrk="1" hangingPunct="1">
              <a:lnSpc>
                <a:spcPct val="150000"/>
              </a:lnSpc>
              <a:buClrTx/>
              <a:buSzTx/>
              <a:buFont typeface="Wingdings" panose="05000000000000000000" pitchFamily="2" charset="2"/>
              <a:buChar char="Ø"/>
              <a:defRPr/>
            </a:pPr>
            <a:r>
              <a:rPr kumimoji="0" lang="zh-CN" altLang="en-US" sz="2000" b="1" kern="1200" cap="none" spc="0" normalizeH="0" baseline="0" noProof="0" dirty="0">
                <a:latin typeface="Arial" panose="020B0604020202020204" pitchFamily="34" charset="0"/>
                <a:ea typeface="宋体" panose="02010600030101010101" pitchFamily="2" charset="-122"/>
                <a:cs typeface="+mn-cs"/>
              </a:rPr>
              <a:t>在学科建设上，</a:t>
            </a:r>
            <a:r>
              <a:rPr kumimoji="0" lang="zh-CN" altLang="en-US" sz="2000" kern="1200" cap="none" spc="0" normalizeH="0" baseline="0" noProof="0" dirty="0">
                <a:latin typeface="Arial" panose="020B0604020202020204" pitchFamily="34" charset="0"/>
                <a:ea typeface="宋体" panose="02010600030101010101" pitchFamily="2" charset="-122"/>
                <a:cs typeface="+mn-cs"/>
              </a:rPr>
              <a:t>助力合工大在可持续规划与设计方向的发展，帮助组织学术交流会、邀请国内外专家学术讲座等。</a:t>
            </a:r>
          </a:p>
          <a:p>
            <a:pPr marL="342900" marR="0" indent="-342900" defTabSz="914400" eaLnBrk="1" hangingPunct="1">
              <a:lnSpc>
                <a:spcPct val="150000"/>
              </a:lnSpc>
              <a:buClrTx/>
              <a:buSzTx/>
              <a:buFont typeface="Wingdings" panose="05000000000000000000" pitchFamily="2" charset="2"/>
              <a:buChar char="Ø"/>
              <a:defRPr/>
            </a:pPr>
            <a:endParaRPr kumimoji="0" lang="zh-CN" altLang="en-US" sz="2000" kern="1200" cap="none" spc="0" normalizeH="0" baseline="0" noProof="0" dirty="0">
              <a:latin typeface="+mn-ea"/>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p:cNvSpPr>
          <p:nvPr>
            <p:ph idx="1"/>
          </p:nvPr>
        </p:nvSpPr>
        <p:spPr>
          <a:xfrm>
            <a:off x="468313" y="792163"/>
            <a:ext cx="8424863" cy="5111750"/>
          </a:xfrm>
        </p:spPr>
        <p:txBody>
          <a:bodyPr vert="horz" wrap="square" lIns="91440" tIns="45720" rIns="91440" bIns="45720" numCol="1" anchor="t" anchorCtr="0" compatLnSpc="1"/>
          <a:lstStyle/>
          <a:p>
            <a:pPr marL="342900" marR="0" lvl="0" indent="-342900" algn="l" defTabSz="914400" rtl="0" eaLnBrk="1" fontAlgn="base" latinLnBrk="0" hangingPunct="1">
              <a:lnSpc>
                <a:spcPct val="80000"/>
              </a:lnSpc>
              <a:spcBef>
                <a:spcPct val="20000"/>
              </a:spcBef>
              <a:spcAft>
                <a:spcPct val="0"/>
              </a:spcAft>
              <a:buClrTx/>
              <a:buSzTx/>
              <a:buFontTx/>
              <a:buNone/>
              <a:defRPr/>
            </a:pPr>
            <a:r>
              <a:rPr kumimoji="0" lang="zh-CN" altLang="en-US" sz="2400" b="1" i="0" u="none" strike="noStrike" kern="0" cap="none" spc="0" normalizeH="0" baseline="0" noProof="1">
                <a:ln>
                  <a:noFill/>
                </a:ln>
                <a:solidFill>
                  <a:schemeClr val="tx1"/>
                </a:solidFill>
                <a:effectLst/>
                <a:uLnTx/>
                <a:uFillTx/>
                <a:latin typeface="宋体" panose="02010600030101010101" pitchFamily="2" charset="-122"/>
                <a:ea typeface="+mn-ea"/>
                <a:cs typeface="+mn-cs"/>
              </a:rPr>
              <a:t>六、学院建议</a:t>
            </a:r>
            <a:endParaRPr kumimoji="0" lang="en-US" altLang="zh-CN" sz="2400" b="1" i="0" u="none" strike="noStrike" kern="0" cap="none" spc="0" normalizeH="0" baseline="0" noProof="1">
              <a:ln>
                <a:noFill/>
              </a:ln>
              <a:solidFill>
                <a:schemeClr val="tx1"/>
              </a:solidFill>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80000"/>
              </a:lnSpc>
              <a:spcBef>
                <a:spcPct val="20000"/>
              </a:spcBef>
              <a:spcAft>
                <a:spcPct val="0"/>
              </a:spcAft>
              <a:buClrTx/>
              <a:buSzTx/>
              <a:buFontTx/>
              <a:buNone/>
              <a:defRPr/>
            </a:pPr>
            <a:endParaRPr kumimoji="0" lang="en-US" altLang="zh-CN" sz="2400" b="1" i="0" u="none" strike="noStrike" kern="0" cap="none" spc="0" normalizeH="0" baseline="0" noProof="1">
              <a:ln>
                <a:noFill/>
              </a:ln>
              <a:solidFill>
                <a:schemeClr val="tx1"/>
              </a:solidFill>
              <a:effectLst/>
              <a:uLnTx/>
              <a:uFillTx/>
              <a:latin typeface="宋体" panose="02010600030101010101" pitchFamily="2" charset="-122"/>
              <a:ea typeface="+mn-ea"/>
              <a:cs typeface="+mn-cs"/>
            </a:endParaRPr>
          </a:p>
          <a:p>
            <a:pPr marL="0" marR="0" lvl="0" indent="0" algn="l" defTabSz="914400" rtl="0" eaLnBrk="1" fontAlgn="base" latinLnBrk="0" hangingPunct="1">
              <a:lnSpc>
                <a:spcPct val="150000"/>
              </a:lnSpc>
              <a:spcBef>
                <a:spcPct val="20000"/>
              </a:spcBef>
              <a:spcAft>
                <a:spcPct val="0"/>
              </a:spcAft>
              <a:buClrTx/>
              <a:buSzTx/>
              <a:buFontTx/>
              <a:buNone/>
              <a:defRPr/>
            </a:pPr>
            <a:r>
              <a:rPr kumimoji="0" lang="zh-CN" altLang="en-US" sz="2400" b="1" i="0" u="none" strike="noStrike" kern="0" cap="none" spc="0" normalizeH="0" baseline="0" noProof="1">
                <a:ln>
                  <a:noFill/>
                </a:ln>
                <a:solidFill>
                  <a:schemeClr val="tx1"/>
                </a:solidFill>
                <a:effectLst/>
                <a:uLnTx/>
                <a:uFillTx/>
                <a:latin typeface="宋体" panose="02010600030101010101" pitchFamily="2" charset="-122"/>
                <a:ea typeface="+mn-ea"/>
                <a:cs typeface="+mn-cs"/>
              </a:rPr>
              <a:t>    </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经本人试讲面试、学院学术委员会评审、党政联席会讨论，同意聘任</a:t>
            </a: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XXX</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教授，聘为特聘教授</a:t>
            </a: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A</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类岗位</a:t>
            </a: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2</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a:t>
            </a:r>
            <a:endPar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50000"/>
              </a:lnSpc>
              <a:spcBef>
                <a:spcPct val="20000"/>
              </a:spcBef>
              <a:spcAft>
                <a:spcPct val="0"/>
              </a:spcAft>
              <a:buClrTx/>
              <a:buSzTx/>
              <a:buFontTx/>
              <a:buNone/>
              <a:defRPr/>
            </a:pPr>
            <a:r>
              <a:rPr kumimoji="0" lang="en-US" altLang="zh-CN"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        </a:t>
            </a:r>
            <a:r>
              <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sym typeface="+mn-ea"/>
              </a:rPr>
              <a:t>按照学校非全职专家聘用政策给予相应待遇。</a:t>
            </a:r>
            <a:endParaRPr kumimoji="0" lang="zh-CN" altLang="en-US" sz="2400" b="1" i="0" u="none" strike="noStrike" kern="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base" latinLnBrk="0" hangingPunct="1">
              <a:lnSpc>
                <a:spcPct val="150000"/>
              </a:lnSpc>
              <a:spcBef>
                <a:spcPct val="20000"/>
              </a:spcBef>
              <a:spcAft>
                <a:spcPct val="0"/>
              </a:spcAft>
              <a:buClrTx/>
              <a:buSzTx/>
              <a:buFontTx/>
              <a:buNone/>
              <a:defRPr/>
            </a:pPr>
            <a:endParaRPr kumimoji="0" lang="en-US" altLang="zh-CN" sz="2400" b="1" i="0" u="none" strike="noStrike" kern="0" cap="none" spc="0" normalizeH="0" baseline="0" noProof="1">
              <a:ln>
                <a:noFill/>
              </a:ln>
              <a:solidFill>
                <a:schemeClr val="tx1"/>
              </a:solidFill>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80000"/>
              </a:lnSpc>
              <a:spcBef>
                <a:spcPct val="20000"/>
              </a:spcBef>
              <a:spcAft>
                <a:spcPct val="0"/>
              </a:spcAft>
              <a:buClrTx/>
              <a:buSzTx/>
              <a:buFontTx/>
              <a:buNone/>
              <a:defRPr/>
            </a:pPr>
            <a:endParaRPr kumimoji="0" lang="en-US" altLang="zh-CN" sz="2400" b="1" i="0" u="none" strike="noStrike" kern="0" cap="none" spc="0" normalizeH="0" baseline="0" noProof="1">
              <a:ln>
                <a:noFill/>
              </a:ln>
              <a:solidFill>
                <a:schemeClr val="tx1"/>
              </a:solidFill>
              <a:effectLst/>
              <a:uLnTx/>
              <a:uFillTx/>
              <a:latin typeface="宋体" panose="02010600030101010101" pitchFamily="2" charset="-122"/>
              <a:ea typeface="+mn-ea"/>
              <a:cs typeface="+mn-cs"/>
            </a:endParaRPr>
          </a:p>
          <a:p>
            <a:pPr marL="342900" marR="0" lvl="0" indent="-342900" algn="l" defTabSz="914400" rtl="0" eaLnBrk="1" fontAlgn="base" latinLnBrk="0" hangingPunct="1">
              <a:lnSpc>
                <a:spcPct val="80000"/>
              </a:lnSpc>
              <a:spcBef>
                <a:spcPct val="20000"/>
              </a:spcBef>
              <a:spcAft>
                <a:spcPct val="0"/>
              </a:spcAft>
              <a:buClrTx/>
              <a:buSzTx/>
              <a:buFont typeface="Wingdings" panose="05000000000000000000" pitchFamily="2" charset="2"/>
              <a:buChar char="Ø"/>
              <a:defRPr/>
            </a:pPr>
            <a:endParaRPr kumimoji="0" lang="zh-CN" altLang="en-US" sz="3600" b="0" i="0" u="none" strike="noStrike" kern="0" cap="none" spc="0" normalizeH="0" baseline="0" noProof="1">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p:cNvSpPr>
          <p:nvPr>
            <p:ph idx="1"/>
          </p:nvPr>
        </p:nvSpPr>
        <p:spPr>
          <a:xfrm>
            <a:off x="376238" y="647700"/>
            <a:ext cx="8391525" cy="5616575"/>
          </a:xfrm>
        </p:spPr>
        <p:txBody>
          <a:bodyPr vert="horz" wrap="square" lIns="91440" tIns="45720" rIns="91440" bIns="45720" anchor="t" anchorCtr="0"/>
          <a:lstStyle/>
          <a:p>
            <a:pPr eaLnBrk="1" hangingPunct="1">
              <a:lnSpc>
                <a:spcPct val="80000"/>
              </a:lnSpc>
              <a:buNone/>
            </a:pPr>
            <a:r>
              <a:rPr lang="zh-CN" altLang="en-US" sz="2400" b="1" dirty="0">
                <a:solidFill>
                  <a:srgbClr val="000000"/>
                </a:solidFill>
                <a:latin typeface="宋体" panose="02010600030101010101" pitchFamily="2" charset="-122"/>
              </a:rPr>
              <a:t>一、简历</a:t>
            </a:r>
          </a:p>
          <a:p>
            <a:pPr eaLnBrk="1" hangingPunct="1">
              <a:lnSpc>
                <a:spcPct val="80000"/>
              </a:lnSpc>
              <a:buNone/>
            </a:pPr>
            <a:endParaRPr lang="zh-CN" altLang="en-US" sz="1000" b="1" dirty="0">
              <a:solidFill>
                <a:srgbClr val="000000"/>
              </a:solidFill>
              <a:latin typeface="宋体" panose="02010600030101010101" pitchFamily="2" charset="-122"/>
            </a:endParaRPr>
          </a:p>
          <a:p>
            <a:pPr eaLnBrk="1" hangingPunct="1">
              <a:lnSpc>
                <a:spcPts val="2800"/>
              </a:lnSpc>
              <a:buNone/>
            </a:pPr>
            <a:r>
              <a:rPr lang="zh-CN" altLang="en-US" sz="2000" b="1" dirty="0">
                <a:solidFill>
                  <a:srgbClr val="000000"/>
                </a:solidFill>
                <a:latin typeface="宋体" panose="02010600030101010101" pitchFamily="2" charset="-122"/>
              </a:rPr>
              <a:t>1、简介</a:t>
            </a:r>
            <a:endParaRPr lang="en-US" altLang="zh-CN" sz="2000" b="1" dirty="0">
              <a:solidFill>
                <a:srgbClr val="000000"/>
              </a:solidFill>
              <a:latin typeface="宋体" panose="02010600030101010101" pitchFamily="2" charset="-122"/>
            </a:endParaRPr>
          </a:p>
          <a:p>
            <a:pPr eaLnBrk="1" hangingPunct="1">
              <a:lnSpc>
                <a:spcPts val="2800"/>
              </a:lnSpc>
              <a:buNone/>
            </a:pPr>
            <a:r>
              <a:rPr lang="en-US" altLang="zh-CN" sz="2000" dirty="0">
                <a:solidFill>
                  <a:srgbClr val="000000"/>
                </a:solidFill>
                <a:latin typeface="宋体" panose="02010600030101010101" pitchFamily="2" charset="-122"/>
              </a:rPr>
              <a:t>      XXX</a:t>
            </a:r>
            <a:r>
              <a:rPr lang="zh-CN" altLang="en-US" sz="2000" dirty="0">
                <a:solidFill>
                  <a:srgbClr val="000000"/>
                </a:solidFill>
                <a:latin typeface="宋体" panose="02010600030101010101" pitchFamily="2" charset="-122"/>
              </a:rPr>
              <a:t>，男，</a:t>
            </a:r>
            <a:r>
              <a:rPr lang="en-US" altLang="zh-CN" sz="2000" dirty="0">
                <a:solidFill>
                  <a:srgbClr val="000000"/>
                </a:solidFill>
                <a:latin typeface="宋体" panose="02010600030101010101" pitchFamily="2" charset="-122"/>
              </a:rPr>
              <a:t>1961</a:t>
            </a:r>
            <a:r>
              <a:rPr lang="zh-CN" altLang="en-US" sz="2000" dirty="0">
                <a:solidFill>
                  <a:srgbClr val="000000"/>
                </a:solidFill>
                <a:latin typeface="宋体" panose="02010600030101010101" pitchFamily="2" charset="-122"/>
              </a:rPr>
              <a:t>年</a:t>
            </a:r>
            <a:r>
              <a:rPr lang="en-US" altLang="zh-CN" sz="2000" dirty="0">
                <a:solidFill>
                  <a:srgbClr val="000000"/>
                </a:solidFill>
                <a:latin typeface="宋体" panose="02010600030101010101" pitchFamily="2" charset="-122"/>
              </a:rPr>
              <a:t>12</a:t>
            </a:r>
            <a:r>
              <a:rPr lang="zh-CN" altLang="en-US" sz="2000" dirty="0">
                <a:solidFill>
                  <a:srgbClr val="000000"/>
                </a:solidFill>
                <a:latin typeface="宋体" panose="02010600030101010101" pitchFamily="2" charset="-122"/>
              </a:rPr>
              <a:t>月生，福建人，</a:t>
            </a:r>
            <a:r>
              <a:rPr lang="zh-CN" altLang="en-US" sz="2000" dirty="0">
                <a:solidFill>
                  <a:srgbClr val="000000"/>
                </a:solidFill>
                <a:latin typeface="宋体" panose="02010600030101010101" pitchFamily="2" charset="-122"/>
                <a:sym typeface="Arial" panose="020B0604020202020204" pitchFamily="34" charset="0"/>
              </a:rPr>
              <a:t>英国卡迪夫大学</a:t>
            </a:r>
            <a:r>
              <a:rPr lang="zh-CN" altLang="en-US" sz="2000" dirty="0">
                <a:solidFill>
                  <a:srgbClr val="000000"/>
                </a:solidFill>
                <a:latin typeface="宋体" panose="02010600030101010101" pitchFamily="2" charset="-122"/>
              </a:rPr>
              <a:t>毕业，现工作于</a:t>
            </a:r>
            <a:r>
              <a:rPr lang="zh-CN" altLang="en-US" sz="2000" dirty="0">
                <a:solidFill>
                  <a:srgbClr val="000000"/>
                </a:solidFill>
                <a:latin typeface="宋体" panose="02010600030101010101" pitchFamily="2" charset="-122"/>
                <a:sym typeface="Arial" panose="020B0604020202020204" pitchFamily="34" charset="0"/>
              </a:rPr>
              <a:t>英国卡迪夫大学</a:t>
            </a:r>
            <a:r>
              <a:rPr lang="zh-CN" altLang="en-US" sz="2000" dirty="0">
                <a:solidFill>
                  <a:srgbClr val="000000"/>
                </a:solidFill>
                <a:latin typeface="宋体" panose="02010600030101010101" pitchFamily="2" charset="-122"/>
              </a:rPr>
              <a:t>。</a:t>
            </a:r>
            <a:endParaRPr lang="en-US" altLang="zh-CN" sz="2000" dirty="0">
              <a:solidFill>
                <a:srgbClr val="000000"/>
              </a:solidFill>
              <a:latin typeface="宋体" panose="02010600030101010101" pitchFamily="2" charset="-122"/>
            </a:endParaRPr>
          </a:p>
          <a:p>
            <a:pPr eaLnBrk="1" hangingPunct="1">
              <a:lnSpc>
                <a:spcPts val="2800"/>
              </a:lnSpc>
              <a:buNone/>
            </a:pPr>
            <a:r>
              <a:rPr lang="en-US" altLang="zh-CN" sz="2000" b="1" dirty="0">
                <a:solidFill>
                  <a:srgbClr val="000000"/>
                </a:solidFill>
                <a:latin typeface="宋体" panose="02010600030101010101" pitchFamily="2" charset="-122"/>
                <a:sym typeface="Arial" panose="020B0604020202020204" pitchFamily="34" charset="0"/>
              </a:rPr>
              <a:t>2</a:t>
            </a:r>
            <a:r>
              <a:rPr lang="zh-CN" altLang="en-US" sz="2000" b="1" dirty="0">
                <a:solidFill>
                  <a:srgbClr val="000000"/>
                </a:solidFill>
                <a:latin typeface="宋体" panose="02010600030101010101" pitchFamily="2" charset="-122"/>
                <a:sym typeface="Arial" panose="020B0604020202020204" pitchFamily="34" charset="0"/>
              </a:rPr>
              <a:t>、教育及工作经历</a:t>
            </a:r>
            <a:endParaRPr lang="en-US" altLang="zh-CN" sz="2000" dirty="0">
              <a:solidFill>
                <a:srgbClr val="000000"/>
              </a:solidFill>
              <a:latin typeface="宋体" panose="02010600030101010101" pitchFamily="2" charset="-122"/>
              <a:sym typeface="Arial" panose="020B0604020202020204" pitchFamily="34" charset="0"/>
            </a:endParaRPr>
          </a:p>
          <a:p>
            <a:pPr eaLnBrk="1" hangingPunct="1">
              <a:lnSpc>
                <a:spcPts val="2800"/>
              </a:lnSpc>
              <a:buFont typeface="Wingdings" panose="05000000000000000000" pitchFamily="2" charset="2"/>
              <a:buChar char="Ø"/>
            </a:pPr>
            <a:r>
              <a:rPr lang="en-US" altLang="zh-CN" sz="2000" dirty="0">
                <a:solidFill>
                  <a:srgbClr val="000000"/>
                </a:solidFill>
                <a:latin typeface="宋体" panose="02010600030101010101" pitchFamily="2" charset="-122"/>
                <a:sym typeface="Arial" panose="020B0604020202020204" pitchFamily="34" charset="0"/>
              </a:rPr>
              <a:t>1978</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09</a:t>
            </a:r>
            <a:r>
              <a:rPr lang="zh-CN" altLang="en-US" sz="2000" dirty="0">
                <a:solidFill>
                  <a:srgbClr val="000000"/>
                </a:solidFill>
                <a:latin typeface="宋体" panose="02010600030101010101" pitchFamily="2" charset="-122"/>
                <a:sym typeface="Arial" panose="020B0604020202020204" pitchFamily="34" charset="0"/>
              </a:rPr>
              <a:t>月</a:t>
            </a:r>
            <a:r>
              <a:rPr lang="en-US" altLang="zh-CN" sz="2000" dirty="0">
                <a:solidFill>
                  <a:srgbClr val="000000"/>
                </a:solidFill>
                <a:latin typeface="宋体" panose="02010600030101010101" pitchFamily="2" charset="-122"/>
                <a:sym typeface="Arial" panose="020B0604020202020204" pitchFamily="34" charset="0"/>
              </a:rPr>
              <a:t>-</a:t>
            </a:r>
            <a:r>
              <a:rPr lang="zh-CN" altLang="en-US" sz="2000" dirty="0">
                <a:solidFill>
                  <a:srgbClr val="000000"/>
                </a:solidFill>
                <a:latin typeface="宋体" panose="02010600030101010101" pitchFamily="2" charset="-122"/>
                <a:sym typeface="Arial" panose="020B0604020202020204" pitchFamily="34" charset="0"/>
              </a:rPr>
              <a:t> </a:t>
            </a:r>
            <a:r>
              <a:rPr lang="en-US" altLang="zh-CN" sz="2000" dirty="0">
                <a:solidFill>
                  <a:srgbClr val="000000"/>
                </a:solidFill>
                <a:latin typeface="宋体" panose="02010600030101010101" pitchFamily="2" charset="-122"/>
                <a:sym typeface="Arial" panose="020B0604020202020204" pitchFamily="34" charset="0"/>
              </a:rPr>
              <a:t>1982</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06</a:t>
            </a:r>
            <a:r>
              <a:rPr lang="zh-CN" altLang="en-US" sz="2000" dirty="0">
                <a:solidFill>
                  <a:srgbClr val="000000"/>
                </a:solidFill>
                <a:latin typeface="宋体" panose="02010600030101010101" pitchFamily="2" charset="-122"/>
                <a:sym typeface="Arial" panose="020B0604020202020204" pitchFamily="34" charset="0"/>
              </a:rPr>
              <a:t>月， 北京第二外国语学院，本科；</a:t>
            </a:r>
            <a:endParaRPr lang="en-US" altLang="zh-CN" sz="2000" dirty="0">
              <a:solidFill>
                <a:srgbClr val="000000"/>
              </a:solidFill>
              <a:latin typeface="宋体" panose="02010600030101010101" pitchFamily="2" charset="-122"/>
              <a:sym typeface="Arial" panose="020B0604020202020204" pitchFamily="34" charset="0"/>
            </a:endParaRPr>
          </a:p>
          <a:p>
            <a:pPr eaLnBrk="1" hangingPunct="1">
              <a:lnSpc>
                <a:spcPts val="2800"/>
              </a:lnSpc>
              <a:buFont typeface="Wingdings" panose="05000000000000000000" pitchFamily="2" charset="2"/>
              <a:buChar char="Ø"/>
            </a:pPr>
            <a:r>
              <a:rPr lang="en-US" altLang="zh-CN" sz="2000" dirty="0">
                <a:solidFill>
                  <a:srgbClr val="000000"/>
                </a:solidFill>
                <a:latin typeface="宋体" panose="02010600030101010101" pitchFamily="2" charset="-122"/>
                <a:sym typeface="Arial" panose="020B0604020202020204" pitchFamily="34" charset="0"/>
              </a:rPr>
              <a:t>1992</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09</a:t>
            </a:r>
            <a:r>
              <a:rPr lang="zh-CN" altLang="en-US" sz="2000" dirty="0">
                <a:solidFill>
                  <a:srgbClr val="000000"/>
                </a:solidFill>
                <a:latin typeface="宋体" panose="02010600030101010101" pitchFamily="2" charset="-122"/>
                <a:sym typeface="Arial" panose="020B0604020202020204" pitchFamily="34" charset="0"/>
              </a:rPr>
              <a:t>月</a:t>
            </a:r>
            <a:r>
              <a:rPr lang="en-US" altLang="zh-CN" sz="2000" dirty="0">
                <a:solidFill>
                  <a:srgbClr val="000000"/>
                </a:solidFill>
                <a:latin typeface="宋体" panose="02010600030101010101" pitchFamily="2" charset="-122"/>
                <a:sym typeface="Arial" panose="020B0604020202020204" pitchFamily="34" charset="0"/>
              </a:rPr>
              <a:t>-</a:t>
            </a:r>
            <a:r>
              <a:rPr lang="zh-CN" altLang="en-US" sz="2000" dirty="0">
                <a:solidFill>
                  <a:srgbClr val="000000"/>
                </a:solidFill>
                <a:latin typeface="宋体" panose="02010600030101010101" pitchFamily="2" charset="-122"/>
                <a:sym typeface="Arial" panose="020B0604020202020204" pitchFamily="34" charset="0"/>
              </a:rPr>
              <a:t> </a:t>
            </a:r>
            <a:r>
              <a:rPr lang="en-US" altLang="zh-CN" sz="2000" dirty="0">
                <a:solidFill>
                  <a:srgbClr val="000000"/>
                </a:solidFill>
                <a:latin typeface="宋体" panose="02010600030101010101" pitchFamily="2" charset="-122"/>
                <a:sym typeface="Arial" panose="020B0604020202020204" pitchFamily="34" charset="0"/>
              </a:rPr>
              <a:t>1993</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09</a:t>
            </a:r>
            <a:r>
              <a:rPr lang="zh-CN" altLang="en-US" sz="2000" dirty="0">
                <a:solidFill>
                  <a:srgbClr val="000000"/>
                </a:solidFill>
                <a:latin typeface="宋体" panose="02010600030101010101" pitchFamily="2" charset="-122"/>
                <a:sym typeface="Arial" panose="020B0604020202020204" pitchFamily="34" charset="0"/>
              </a:rPr>
              <a:t>月， 英国威尔士大学卡迪夫学院，城市规划硕士；</a:t>
            </a:r>
            <a:endParaRPr lang="zh-CN" altLang="zh-CN" sz="2000" dirty="0">
              <a:solidFill>
                <a:srgbClr val="000000"/>
              </a:solidFill>
              <a:latin typeface="宋体" panose="02010600030101010101" pitchFamily="2" charset="-122"/>
            </a:endParaRPr>
          </a:p>
          <a:p>
            <a:pPr eaLnBrk="1" hangingPunct="1">
              <a:lnSpc>
                <a:spcPts val="2800"/>
              </a:lnSpc>
              <a:buFont typeface="Wingdings" panose="05000000000000000000" pitchFamily="2" charset="2"/>
              <a:buChar char="Ø"/>
            </a:pPr>
            <a:r>
              <a:rPr lang="en-US" altLang="zh-CN" sz="2000" dirty="0">
                <a:solidFill>
                  <a:srgbClr val="000000"/>
                </a:solidFill>
                <a:latin typeface="宋体" panose="02010600030101010101" pitchFamily="2" charset="-122"/>
                <a:sym typeface="Arial" panose="020B0604020202020204" pitchFamily="34" charset="0"/>
              </a:rPr>
              <a:t>2001</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09</a:t>
            </a:r>
            <a:r>
              <a:rPr lang="zh-CN" altLang="en-US" sz="2000" dirty="0">
                <a:solidFill>
                  <a:srgbClr val="000000"/>
                </a:solidFill>
                <a:latin typeface="宋体" panose="02010600030101010101" pitchFamily="2" charset="-122"/>
                <a:sym typeface="Arial" panose="020B0604020202020204" pitchFamily="34" charset="0"/>
              </a:rPr>
              <a:t>月</a:t>
            </a:r>
            <a:r>
              <a:rPr lang="en-US" altLang="zh-CN" sz="2000" dirty="0">
                <a:solidFill>
                  <a:srgbClr val="000000"/>
                </a:solidFill>
                <a:latin typeface="宋体" panose="02010600030101010101" pitchFamily="2" charset="-122"/>
                <a:sym typeface="Arial" panose="020B0604020202020204" pitchFamily="34" charset="0"/>
              </a:rPr>
              <a:t>-</a:t>
            </a:r>
            <a:r>
              <a:rPr lang="zh-CN" altLang="en-US" sz="2000" dirty="0">
                <a:solidFill>
                  <a:srgbClr val="000000"/>
                </a:solidFill>
                <a:latin typeface="宋体" panose="02010600030101010101" pitchFamily="2" charset="-122"/>
                <a:sym typeface="Arial" panose="020B0604020202020204" pitchFamily="34" charset="0"/>
              </a:rPr>
              <a:t> </a:t>
            </a:r>
            <a:r>
              <a:rPr lang="en-US" altLang="zh-CN" sz="2000" dirty="0">
                <a:solidFill>
                  <a:srgbClr val="000000"/>
                </a:solidFill>
                <a:latin typeface="宋体" panose="02010600030101010101" pitchFamily="2" charset="-122"/>
                <a:sym typeface="Arial" panose="020B0604020202020204" pitchFamily="34" charset="0"/>
              </a:rPr>
              <a:t>2004</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08</a:t>
            </a:r>
            <a:r>
              <a:rPr lang="zh-CN" altLang="en-US" sz="2000" dirty="0">
                <a:solidFill>
                  <a:srgbClr val="000000"/>
                </a:solidFill>
                <a:latin typeface="宋体" panose="02010600030101010101" pitchFamily="2" charset="-122"/>
                <a:sym typeface="Arial" panose="020B0604020202020204" pitchFamily="34" charset="0"/>
              </a:rPr>
              <a:t>月， 英国卡迪夫大学，城市与区域规划博士；</a:t>
            </a:r>
          </a:p>
          <a:p>
            <a:pPr eaLnBrk="1" hangingPunct="1">
              <a:lnSpc>
                <a:spcPts val="2800"/>
              </a:lnSpc>
              <a:buFont typeface="Wingdings" panose="05000000000000000000" pitchFamily="2" charset="2"/>
              <a:buChar char="Ø"/>
            </a:pPr>
            <a:r>
              <a:rPr lang="en-US" altLang="zh-CN" sz="2000" dirty="0">
                <a:solidFill>
                  <a:srgbClr val="000000"/>
                </a:solidFill>
                <a:latin typeface="宋体" panose="02010600030101010101" pitchFamily="2" charset="-122"/>
                <a:sym typeface="Arial" panose="020B0604020202020204" pitchFamily="34" charset="0"/>
              </a:rPr>
              <a:t>2004</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09</a:t>
            </a:r>
            <a:r>
              <a:rPr lang="zh-CN" altLang="en-US" sz="2000" dirty="0">
                <a:solidFill>
                  <a:srgbClr val="000000"/>
                </a:solidFill>
                <a:latin typeface="宋体" panose="02010600030101010101" pitchFamily="2" charset="-122"/>
                <a:sym typeface="Arial" panose="020B0604020202020204" pitchFamily="34" charset="0"/>
              </a:rPr>
              <a:t>月</a:t>
            </a:r>
            <a:r>
              <a:rPr lang="en-US" altLang="zh-CN" sz="2000" dirty="0">
                <a:solidFill>
                  <a:srgbClr val="000000"/>
                </a:solidFill>
                <a:latin typeface="宋体" panose="02010600030101010101" pitchFamily="2" charset="-122"/>
                <a:sym typeface="Arial" panose="020B0604020202020204" pitchFamily="34" charset="0"/>
              </a:rPr>
              <a:t>-2008</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10</a:t>
            </a:r>
            <a:r>
              <a:rPr lang="zh-CN" altLang="en-US" sz="2000" dirty="0">
                <a:solidFill>
                  <a:srgbClr val="000000"/>
                </a:solidFill>
                <a:latin typeface="宋体" panose="02010600030101010101" pitchFamily="2" charset="-122"/>
                <a:sym typeface="Arial" panose="020B0604020202020204" pitchFamily="34" charset="0"/>
              </a:rPr>
              <a:t>月，英国卡迪夫大学规划研究国际中心副主任，主任；</a:t>
            </a:r>
            <a:endParaRPr lang="en-US" altLang="zh-CN" sz="2000" dirty="0">
              <a:solidFill>
                <a:srgbClr val="000000"/>
              </a:solidFill>
              <a:latin typeface="宋体" panose="02010600030101010101" pitchFamily="2" charset="-122"/>
              <a:sym typeface="Arial" panose="020B0604020202020204" pitchFamily="34" charset="0"/>
            </a:endParaRPr>
          </a:p>
          <a:p>
            <a:pPr eaLnBrk="1" hangingPunct="1">
              <a:lnSpc>
                <a:spcPts val="2800"/>
              </a:lnSpc>
              <a:buFont typeface="Wingdings" panose="05000000000000000000" pitchFamily="2" charset="2"/>
              <a:buChar char="Ø"/>
            </a:pPr>
            <a:r>
              <a:rPr lang="en-US" altLang="zh-CN" sz="2000" dirty="0">
                <a:solidFill>
                  <a:srgbClr val="000000"/>
                </a:solidFill>
                <a:latin typeface="宋体" panose="02010600030101010101" pitchFamily="2" charset="-122"/>
                <a:sym typeface="Arial" panose="020B0604020202020204" pitchFamily="34" charset="0"/>
              </a:rPr>
              <a:t>2008</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10</a:t>
            </a:r>
            <a:r>
              <a:rPr lang="zh-CN" altLang="en-US" sz="2000" dirty="0">
                <a:solidFill>
                  <a:srgbClr val="000000"/>
                </a:solidFill>
                <a:latin typeface="宋体" panose="02010600030101010101" pitchFamily="2" charset="-122"/>
                <a:sym typeface="Arial" panose="020B0604020202020204" pitchFamily="34" charset="0"/>
              </a:rPr>
              <a:t>月</a:t>
            </a:r>
            <a:r>
              <a:rPr lang="en-US" altLang="zh-CN" sz="2000" dirty="0">
                <a:solidFill>
                  <a:srgbClr val="000000"/>
                </a:solidFill>
                <a:latin typeface="宋体" panose="02010600030101010101" pitchFamily="2" charset="-122"/>
                <a:sym typeface="Arial" panose="020B0604020202020204" pitchFamily="34" charset="0"/>
              </a:rPr>
              <a:t>-2015</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10</a:t>
            </a:r>
            <a:r>
              <a:rPr lang="zh-CN" altLang="en-US" sz="2000" dirty="0">
                <a:solidFill>
                  <a:srgbClr val="000000"/>
                </a:solidFill>
                <a:latin typeface="宋体" panose="02010600030101010101" pitchFamily="2" charset="-122"/>
                <a:sym typeface="Arial" panose="020B0604020202020204" pitchFamily="34" charset="0"/>
              </a:rPr>
              <a:t>月，英国卡迪夫大学高级讲师</a:t>
            </a:r>
            <a:endParaRPr lang="en-US" altLang="zh-CN" sz="2000" dirty="0">
              <a:solidFill>
                <a:srgbClr val="000000"/>
              </a:solidFill>
              <a:latin typeface="宋体" panose="02010600030101010101" pitchFamily="2" charset="-122"/>
              <a:sym typeface="Arial" panose="020B0604020202020204" pitchFamily="34" charset="0"/>
            </a:endParaRPr>
          </a:p>
          <a:p>
            <a:pPr eaLnBrk="1" hangingPunct="1">
              <a:lnSpc>
                <a:spcPts val="2800"/>
              </a:lnSpc>
              <a:buFont typeface="Wingdings" panose="05000000000000000000" pitchFamily="2" charset="2"/>
              <a:buChar char="Ø"/>
            </a:pPr>
            <a:r>
              <a:rPr lang="en-US" altLang="zh-CN" sz="2000" dirty="0">
                <a:solidFill>
                  <a:srgbClr val="000000"/>
                </a:solidFill>
                <a:latin typeface="宋体" panose="02010600030101010101" pitchFamily="2" charset="-122"/>
                <a:sym typeface="Arial" panose="020B0604020202020204" pitchFamily="34" charset="0"/>
              </a:rPr>
              <a:t>2015</a:t>
            </a:r>
            <a:r>
              <a:rPr lang="zh-CN" altLang="en-US" sz="2000" dirty="0">
                <a:solidFill>
                  <a:srgbClr val="000000"/>
                </a:solidFill>
                <a:latin typeface="宋体" panose="02010600030101010101" pitchFamily="2" charset="-122"/>
                <a:sym typeface="Arial" panose="020B0604020202020204" pitchFamily="34" charset="0"/>
              </a:rPr>
              <a:t>年</a:t>
            </a:r>
            <a:r>
              <a:rPr lang="en-US" altLang="zh-CN" sz="2000" dirty="0">
                <a:solidFill>
                  <a:srgbClr val="000000"/>
                </a:solidFill>
                <a:latin typeface="宋体" panose="02010600030101010101" pitchFamily="2" charset="-122"/>
                <a:sym typeface="Arial" panose="020B0604020202020204" pitchFamily="34" charset="0"/>
              </a:rPr>
              <a:t>10</a:t>
            </a:r>
            <a:r>
              <a:rPr lang="zh-CN" altLang="en-US" sz="2000" dirty="0">
                <a:solidFill>
                  <a:srgbClr val="000000"/>
                </a:solidFill>
                <a:latin typeface="宋体" panose="02010600030101010101" pitchFamily="2" charset="-122"/>
                <a:sym typeface="Arial" panose="020B0604020202020204" pitchFamily="34" charset="0"/>
              </a:rPr>
              <a:t>月</a:t>
            </a:r>
            <a:r>
              <a:rPr lang="en-US" altLang="zh-CN" sz="2000" dirty="0">
                <a:solidFill>
                  <a:srgbClr val="000000"/>
                </a:solidFill>
                <a:latin typeface="宋体" panose="02010600030101010101" pitchFamily="2" charset="-122"/>
                <a:sym typeface="Arial" panose="020B0604020202020204" pitchFamily="34" charset="0"/>
              </a:rPr>
              <a:t>-</a:t>
            </a:r>
            <a:r>
              <a:rPr lang="zh-CN" altLang="en-US" sz="2000" dirty="0">
                <a:solidFill>
                  <a:srgbClr val="000000"/>
                </a:solidFill>
                <a:latin typeface="宋体" panose="02010600030101010101" pitchFamily="2" charset="-122"/>
                <a:sym typeface="Arial" panose="020B0604020202020204" pitchFamily="34" charset="0"/>
              </a:rPr>
              <a:t>今，英国卡迪夫大学</a:t>
            </a:r>
            <a:r>
              <a:rPr lang="en-US" altLang="zh-CN" sz="2000" dirty="0">
                <a:solidFill>
                  <a:srgbClr val="000000"/>
                </a:solidFill>
                <a:latin typeface="宋体" panose="02010600030101010101" pitchFamily="2" charset="-122"/>
                <a:sym typeface="Arial" panose="020B0604020202020204" pitchFamily="34" charset="0"/>
              </a:rPr>
              <a:t>,Reader</a:t>
            </a:r>
            <a:r>
              <a:rPr lang="zh-CN" altLang="en-US" sz="2000" dirty="0">
                <a:solidFill>
                  <a:srgbClr val="000000"/>
                </a:solidFill>
                <a:latin typeface="宋体" panose="02010600030101010101" pitchFamily="2" charset="-122"/>
                <a:sym typeface="Arial" panose="020B0604020202020204" pitchFamily="34" charset="0"/>
              </a:rPr>
              <a:t>（教授）</a:t>
            </a:r>
            <a:endParaRPr lang="en-US" altLang="zh-CN" sz="2000" dirty="0">
              <a:solidFill>
                <a:srgbClr val="000000"/>
              </a:solidFill>
              <a:latin typeface="宋体" panose="02010600030101010101" pitchFamily="2" charset="-122"/>
              <a:sym typeface="Arial" panose="020B0604020202020204" pitchFamily="34" charset="0"/>
            </a:endParaRPr>
          </a:p>
          <a:p>
            <a:pPr eaLnBrk="1" hangingPunct="1">
              <a:lnSpc>
                <a:spcPts val="2800"/>
              </a:lnSpc>
              <a:buFont typeface="Wingdings" panose="05000000000000000000" pitchFamily="2" charset="2"/>
              <a:buChar char="Ø"/>
            </a:pPr>
            <a:endParaRPr lang="zh-CN" altLang="en-US" sz="2000" dirty="0">
              <a:sym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idx="1"/>
          </p:nvPr>
        </p:nvSpPr>
        <p:spPr>
          <a:xfrm>
            <a:off x="395288" y="719138"/>
            <a:ext cx="8286750" cy="5545137"/>
          </a:xfrm>
        </p:spPr>
        <p:txBody>
          <a:bodyPr vert="horz" wrap="square" lIns="91440" tIns="45720" rIns="91440" bIns="45720" anchor="t" anchorCtr="0"/>
          <a:lstStyle/>
          <a:p>
            <a:pPr eaLnBrk="1" hangingPunct="1">
              <a:lnSpc>
                <a:spcPts val="3000"/>
              </a:lnSpc>
              <a:buNone/>
            </a:pPr>
            <a:r>
              <a:rPr lang="zh-CN" altLang="en-US" sz="2400" b="1" dirty="0">
                <a:latin typeface="宋体" panose="02010600030101010101" pitchFamily="2" charset="-122"/>
              </a:rPr>
              <a:t>二、研究方向及主要学术贡献</a:t>
            </a:r>
            <a:endParaRPr lang="en-US" altLang="zh-CN" sz="2400" b="1" dirty="0">
              <a:latin typeface="宋体" panose="02010600030101010101" pitchFamily="2" charset="-122"/>
            </a:endParaRPr>
          </a:p>
          <a:p>
            <a:pPr eaLnBrk="1" hangingPunct="1">
              <a:lnSpc>
                <a:spcPts val="3000"/>
              </a:lnSpc>
              <a:buNone/>
            </a:pPr>
            <a:r>
              <a:rPr lang="en-US" altLang="zh-CN" sz="2000" b="1" dirty="0">
                <a:latin typeface="宋体" panose="02010600030101010101" pitchFamily="2" charset="-122"/>
              </a:rPr>
              <a:t>1</a:t>
            </a:r>
            <a:r>
              <a:rPr lang="zh-CN" altLang="en-US" sz="2000" b="1" dirty="0">
                <a:latin typeface="宋体" panose="02010600030101010101" pitchFamily="2" charset="-122"/>
              </a:rPr>
              <a:t>、从事规划的体系与理论；</a:t>
            </a:r>
            <a:endParaRPr lang="en-US" altLang="zh-CN" sz="2000" b="1" dirty="0">
              <a:latin typeface="宋体" panose="02010600030101010101" pitchFamily="2" charset="-122"/>
            </a:endParaRPr>
          </a:p>
          <a:p>
            <a:pPr eaLnBrk="1" hangingPunct="1">
              <a:lnSpc>
                <a:spcPts val="3000"/>
              </a:lnSpc>
              <a:buFont typeface="宋体" panose="02010600030101010101" pitchFamily="2" charset="-122"/>
              <a:buAutoNum type="circleNumDbPlain"/>
            </a:pPr>
            <a:r>
              <a:rPr lang="zh-CN" altLang="en-US" sz="2000" dirty="0">
                <a:latin typeface="宋体" panose="02010600030101010101" pitchFamily="2" charset="-122"/>
              </a:rPr>
              <a:t>规划理论</a:t>
            </a:r>
            <a:endParaRPr lang="en-US" altLang="zh-CN" sz="2000" dirty="0">
              <a:latin typeface="宋体" panose="02010600030101010101" pitchFamily="2" charset="-122"/>
            </a:endParaRPr>
          </a:p>
          <a:p>
            <a:pPr eaLnBrk="1" hangingPunct="1">
              <a:lnSpc>
                <a:spcPts val="3000"/>
              </a:lnSpc>
              <a:buFont typeface="宋体" panose="02010600030101010101" pitchFamily="2" charset="-122"/>
              <a:buAutoNum type="circleNumDbPlain"/>
            </a:pPr>
            <a:r>
              <a:rPr lang="zh-CN" altLang="en-US" sz="2000" dirty="0">
                <a:latin typeface="宋体" panose="02010600030101010101" pitchFamily="2" charset="-122"/>
              </a:rPr>
              <a:t>国际控制型与指导型的规划体系</a:t>
            </a:r>
            <a:endParaRPr lang="en-US" altLang="zh-CN" sz="2000" dirty="0">
              <a:latin typeface="宋体" panose="02010600030101010101" pitchFamily="2" charset="-122"/>
            </a:endParaRPr>
          </a:p>
          <a:p>
            <a:pPr eaLnBrk="1" hangingPunct="1">
              <a:lnSpc>
                <a:spcPts val="3000"/>
              </a:lnSpc>
              <a:buFont typeface="宋体" panose="02010600030101010101" pitchFamily="2" charset="-122"/>
              <a:buAutoNum type="circleNumDbPlain"/>
            </a:pPr>
            <a:r>
              <a:rPr lang="zh-CN" altLang="en-US" sz="2000" dirty="0">
                <a:latin typeface="宋体" panose="02010600030101010101" pitchFamily="2" charset="-122"/>
              </a:rPr>
              <a:t>可持续的城镇化</a:t>
            </a:r>
            <a:endParaRPr lang="en-US" altLang="zh-CN" sz="2000" dirty="0">
              <a:latin typeface="宋体" panose="02010600030101010101" pitchFamily="2" charset="-122"/>
            </a:endParaRPr>
          </a:p>
          <a:p>
            <a:pPr eaLnBrk="1" hangingPunct="1">
              <a:lnSpc>
                <a:spcPts val="3000"/>
              </a:lnSpc>
              <a:buNone/>
            </a:pPr>
            <a:endParaRPr lang="en-US" altLang="zh-CN" sz="2000" dirty="0">
              <a:latin typeface="宋体" panose="02010600030101010101" pitchFamily="2" charset="-122"/>
            </a:endParaRPr>
          </a:p>
          <a:p>
            <a:pPr eaLnBrk="1" hangingPunct="1">
              <a:lnSpc>
                <a:spcPts val="3000"/>
              </a:lnSpc>
              <a:buNone/>
            </a:pPr>
            <a:r>
              <a:rPr lang="en-US" altLang="zh-CN" sz="2000" b="1" dirty="0">
                <a:latin typeface="宋体" panose="02010600030101010101" pitchFamily="2" charset="-122"/>
              </a:rPr>
              <a:t>2</a:t>
            </a:r>
            <a:r>
              <a:rPr lang="zh-CN" altLang="en-US" sz="2000" b="1" dirty="0">
                <a:latin typeface="宋体" panose="02010600030101010101" pitchFamily="2" charset="-122"/>
              </a:rPr>
              <a:t>、开展城市与区域发展规划政策研究</a:t>
            </a:r>
            <a:endParaRPr lang="en-US" altLang="zh-CN" sz="2000" b="1" dirty="0">
              <a:latin typeface="宋体" panose="02010600030101010101" pitchFamily="2" charset="-122"/>
            </a:endParaRPr>
          </a:p>
          <a:p>
            <a:pPr eaLnBrk="1" hangingPunct="1">
              <a:lnSpc>
                <a:spcPts val="3000"/>
              </a:lnSpc>
              <a:buFont typeface="宋体" panose="02010600030101010101" pitchFamily="2" charset="-122"/>
              <a:buAutoNum type="circleNumDbPlain"/>
            </a:pPr>
            <a:r>
              <a:rPr lang="zh-CN" altLang="en-US" sz="2000" dirty="0">
                <a:latin typeface="宋体" panose="02010600030101010101" pitchFamily="2" charset="-122"/>
              </a:rPr>
              <a:t>城乡一体化发展，区域规划与治理</a:t>
            </a:r>
            <a:r>
              <a:rPr lang="en-US" altLang="zh-CN" sz="2000" dirty="0">
                <a:latin typeface="宋体" panose="02010600030101010101" pitchFamily="2" charset="-122"/>
              </a:rPr>
              <a:t>,</a:t>
            </a:r>
          </a:p>
          <a:p>
            <a:pPr eaLnBrk="1" hangingPunct="1">
              <a:lnSpc>
                <a:spcPts val="3000"/>
              </a:lnSpc>
              <a:buFont typeface="宋体" panose="02010600030101010101" pitchFamily="2" charset="-122"/>
              <a:buAutoNum type="circleNumDbPlain"/>
            </a:pPr>
            <a:r>
              <a:rPr lang="zh-CN" altLang="en-US" sz="2000" dirty="0">
                <a:latin typeface="宋体" panose="02010600030101010101" pitchFamily="2" charset="-122"/>
              </a:rPr>
              <a:t>城市复兴</a:t>
            </a:r>
            <a:endParaRPr lang="en-US" altLang="zh-CN" sz="2000" dirty="0">
              <a:latin typeface="宋体" panose="02010600030101010101" pitchFamily="2" charset="-122"/>
            </a:endParaRPr>
          </a:p>
          <a:p>
            <a:pPr eaLnBrk="1" hangingPunct="1">
              <a:lnSpc>
                <a:spcPts val="3000"/>
              </a:lnSpc>
              <a:buFont typeface="宋体" panose="02010600030101010101" pitchFamily="2" charset="-122"/>
              <a:buAutoNum type="circleNumDbPlain"/>
            </a:pPr>
            <a:r>
              <a:rPr lang="zh-CN" altLang="en-US" sz="2000" dirty="0">
                <a:latin typeface="宋体" panose="02010600030101010101" pitchFamily="2" charset="-122"/>
              </a:rPr>
              <a:t>智慧生态城镇</a:t>
            </a:r>
            <a:endParaRPr lang="en-US" altLang="zh-CN" sz="2000" dirty="0">
              <a:latin typeface="宋体" panose="02010600030101010101" pitchFamily="2" charset="-122"/>
            </a:endParaRPr>
          </a:p>
          <a:p>
            <a:pPr eaLnBrk="1" hangingPunct="1">
              <a:lnSpc>
                <a:spcPts val="3000"/>
              </a:lnSpc>
              <a:buFont typeface="宋体" panose="02010600030101010101" pitchFamily="2" charset="-122"/>
              <a:buAutoNum type="circleNumDbPlain"/>
            </a:pPr>
            <a:r>
              <a:rPr lang="zh-CN" altLang="en-US" sz="2000" dirty="0">
                <a:latin typeface="宋体" panose="02010600030101010101" pitchFamily="2" charset="-122"/>
              </a:rPr>
              <a:t>生态发展与转型</a:t>
            </a:r>
            <a:endParaRPr lang="en-US" altLang="zh-CN" sz="2000" dirty="0">
              <a:latin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idx="1"/>
          </p:nvPr>
        </p:nvSpPr>
        <p:spPr>
          <a:xfrm>
            <a:off x="395605" y="720090"/>
            <a:ext cx="8592185" cy="5500370"/>
          </a:xfrm>
        </p:spPr>
        <p:txBody>
          <a:bodyPr vert="horz" wrap="square" lIns="91440" tIns="45720" rIns="91440" bIns="45720" anchor="t" anchorCtr="0"/>
          <a:lstStyle/>
          <a:p>
            <a:pPr marL="571500" indent="-571500" eaLnBrk="1" hangingPunct="1">
              <a:lnSpc>
                <a:spcPts val="2800"/>
              </a:lnSpc>
              <a:spcBef>
                <a:spcPct val="0"/>
              </a:spcBef>
              <a:buNone/>
            </a:pPr>
            <a:r>
              <a:rPr lang="zh-CN" altLang="en-US" sz="2400" b="1" dirty="0">
                <a:latin typeface="宋体" panose="02010600030101010101" pitchFamily="2" charset="-122"/>
              </a:rPr>
              <a:t>三</a:t>
            </a:r>
            <a:r>
              <a:rPr lang="en-US" altLang="en-US" sz="2400" b="1" dirty="0">
                <a:latin typeface="宋体" panose="02010600030101010101" pitchFamily="2" charset="-122"/>
              </a:rPr>
              <a:t>、</a:t>
            </a:r>
            <a:r>
              <a:rPr lang="zh-CN" altLang="en-US" sz="2400" b="1" dirty="0">
                <a:latin typeface="宋体" panose="02010600030101010101" pitchFamily="2" charset="-122"/>
              </a:rPr>
              <a:t>上一聘期完成任务情况</a:t>
            </a:r>
            <a:endParaRPr lang="en-GB" altLang="zh-CN" sz="2400" b="1" dirty="0">
              <a:latin typeface="宋体" panose="02010600030101010101" pitchFamily="2" charset="-122"/>
            </a:endParaRPr>
          </a:p>
          <a:p>
            <a:pPr marL="571500" indent="-571500" eaLnBrk="1" hangingPunct="1">
              <a:lnSpc>
                <a:spcPts val="2800"/>
              </a:lnSpc>
              <a:spcBef>
                <a:spcPct val="0"/>
              </a:spcBef>
              <a:buNone/>
            </a:pPr>
            <a:endParaRPr lang="en-GB" altLang="zh-CN" sz="2400" dirty="0">
              <a:latin typeface="宋体" panose="02010600030101010101" pitchFamily="2" charset="-122"/>
            </a:endParaRPr>
          </a:p>
          <a:p>
            <a:pPr marL="571500" indent="-571500" eaLnBrk="1" hangingPunct="1">
              <a:lnSpc>
                <a:spcPts val="2800"/>
              </a:lnSpc>
              <a:spcBef>
                <a:spcPct val="0"/>
              </a:spcBef>
              <a:buNone/>
            </a:pPr>
            <a:r>
              <a:rPr lang="zh-CN" altLang="en-US" sz="2400" dirty="0">
                <a:latin typeface="宋体" panose="02010600030101010101" pitchFamily="2" charset="-122"/>
              </a:rPr>
              <a:t>自从受聘合肥工业大学以来</a:t>
            </a:r>
            <a:endParaRPr lang="en-US" altLang="zh-CN" sz="2400" dirty="0">
              <a:latin typeface="宋体" panose="02010600030101010101" pitchFamily="2" charset="-122"/>
            </a:endParaRPr>
          </a:p>
          <a:p>
            <a:pPr marL="571500" indent="-571500"/>
            <a:r>
              <a:rPr lang="zh-CN" altLang="en-US" sz="2400" dirty="0"/>
              <a:t>与合肥工业大学开展了密切的合作与交流，每年到合肥工业大学为博士生和硕士研究生授课，并指导博士生论文的撰写。</a:t>
            </a:r>
            <a:endParaRPr lang="en-GB" altLang="zh-CN" sz="2400" dirty="0"/>
          </a:p>
          <a:p>
            <a:pPr marL="571500" indent="-571500"/>
            <a:r>
              <a:rPr lang="zh-CN" altLang="en-US" sz="2400" dirty="0"/>
              <a:t>在合肥工业大学与英国卡迪夫大学双硕士联合培养机制的框架下，为合肥工业大学培养</a:t>
            </a:r>
            <a:r>
              <a:rPr lang="en-US" altLang="zh-CN" sz="2400" dirty="0"/>
              <a:t>70</a:t>
            </a:r>
            <a:r>
              <a:rPr lang="zh-CN" altLang="en-US" sz="2400" dirty="0"/>
              <a:t>多名双硕士学位的研究生。这些学生全部顺利毕业，走向工作岗位或到国内外著名大学进一步深造，攻读博士学位。</a:t>
            </a:r>
            <a:endParaRPr lang="en-GB" altLang="zh-CN" sz="2400" dirty="0"/>
          </a:p>
          <a:p>
            <a:pPr marL="571500" indent="-571500"/>
            <a:r>
              <a:rPr lang="zh-CN" altLang="en-US" sz="2400" dirty="0"/>
              <a:t>以合肥工业大学为单位，在国内外重要期刊上发表</a:t>
            </a:r>
            <a:r>
              <a:rPr lang="en-US" altLang="zh-CN" sz="2400" dirty="0"/>
              <a:t>10</a:t>
            </a:r>
            <a:r>
              <a:rPr lang="zh-CN" altLang="en-US" sz="2400" dirty="0"/>
              <a:t>多篇学术文章</a:t>
            </a:r>
            <a:r>
              <a:rPr lang="en-GB" altLang="zh-CN" sz="2400" dirty="0"/>
              <a:t> </a:t>
            </a:r>
            <a:r>
              <a:rPr lang="zh-CN" altLang="en-GB" sz="2400" dirty="0"/>
              <a:t>。</a:t>
            </a:r>
            <a:endParaRPr lang="zh-CN" altLang="en-GB" sz="2400"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2"/>
          <p:cNvSpPr>
            <a:spLocks noGrp="1"/>
          </p:cNvSpPr>
          <p:nvPr>
            <p:ph idx="1"/>
          </p:nvPr>
        </p:nvSpPr>
        <p:spPr>
          <a:xfrm>
            <a:off x="215265" y="720725"/>
            <a:ext cx="8790940" cy="5615305"/>
          </a:xfrm>
        </p:spPr>
        <p:txBody>
          <a:bodyPr vert="horz" wrap="square" lIns="91440" tIns="45720" rIns="91440" bIns="45720" anchor="t" anchorCtr="0"/>
          <a:lstStyle/>
          <a:p>
            <a:pPr marL="0" indent="0">
              <a:buNone/>
            </a:pPr>
            <a:r>
              <a:rPr lang="zh-CN" altLang="en-US" sz="2400" b="1" dirty="0">
                <a:solidFill>
                  <a:srgbClr val="000000"/>
                </a:solidFill>
              </a:rPr>
              <a:t>四、下一聘期的主要任务</a:t>
            </a:r>
            <a:endParaRPr lang="zh-CN" altLang="en-US" sz="2400" dirty="0"/>
          </a:p>
          <a:p>
            <a:pPr marL="0" indent="0">
              <a:buNone/>
            </a:pPr>
            <a:r>
              <a:rPr lang="zh-CN" altLang="en-US" sz="2000" b="1" dirty="0"/>
              <a:t>人才培养</a:t>
            </a:r>
            <a:endParaRPr lang="en-GB" altLang="zh-CN" sz="2000" dirty="0"/>
          </a:p>
          <a:p>
            <a:pPr marL="0" indent="0"/>
            <a:r>
              <a:rPr lang="zh-CN" altLang="en-US" sz="2000" dirty="0"/>
              <a:t>进一步推动两校之前的双硕士项目；负责合肥工业大学在英国学习和进修的学生和老师相关联系和协调工作；</a:t>
            </a:r>
            <a:endParaRPr lang="en-GB" altLang="zh-CN" sz="2000" dirty="0"/>
          </a:p>
          <a:p>
            <a:pPr marL="0" indent="0"/>
            <a:r>
              <a:rPr lang="zh-CN" altLang="en-US" sz="2000" dirty="0"/>
              <a:t>在双硕士联合培养项目的基础上，将合作延伸至本科与博士的联合培养；</a:t>
            </a:r>
            <a:endParaRPr lang="en-GB" altLang="zh-CN" sz="2000" dirty="0"/>
          </a:p>
          <a:p>
            <a:pPr marL="0" indent="0"/>
            <a:r>
              <a:rPr lang="zh-CN" altLang="en-US" sz="2000" dirty="0"/>
              <a:t>每年为合肥工业大学的博士生和硕士研究生开设前沿课程和讲座；</a:t>
            </a:r>
            <a:endParaRPr lang="en-GB" altLang="zh-CN" sz="2000" dirty="0"/>
          </a:p>
          <a:p>
            <a:pPr marL="0" indent="0"/>
            <a:r>
              <a:rPr lang="zh-CN" altLang="en-US" sz="2000" dirty="0"/>
              <a:t>在与两校协商的基础上，促进开展硕士生国际合作课程，进一步强化合肥工业大学的国际化教学；</a:t>
            </a:r>
            <a:endParaRPr lang="en-GB" altLang="zh-CN" sz="2000" dirty="0"/>
          </a:p>
          <a:p>
            <a:pPr marL="0" indent="0"/>
            <a:r>
              <a:rPr lang="zh-CN" altLang="en-US" sz="2000" dirty="0"/>
              <a:t>在适当的时机，协助合肥工业大学招收并指导城乡规划的国际博士生。</a:t>
            </a:r>
            <a:endParaRPr lang="en-GB" altLang="zh-CN" sz="2000" dirty="0"/>
          </a:p>
          <a:p>
            <a:pPr marL="0" indent="0"/>
            <a:endParaRPr lang="en-GB" altLang="zh-CN" sz="2000" dirty="0"/>
          </a:p>
          <a:p>
            <a:pPr marL="0" indent="0">
              <a:buNone/>
            </a:pPr>
            <a:r>
              <a:rPr lang="zh-CN" altLang="en-US" sz="2000" b="1" dirty="0"/>
              <a:t>团队建设与科研</a:t>
            </a:r>
            <a:endParaRPr lang="en-GB" altLang="zh-CN" sz="2000" dirty="0"/>
          </a:p>
          <a:p>
            <a:pPr marL="0" indent="0"/>
            <a:r>
              <a:rPr lang="zh-CN" altLang="en-US" sz="2000" dirty="0"/>
              <a:t>负责合肥工业大学与英国卡迪夫大学合作成立的“中英生态城市与可持续发展研究中心”。以该中心为纽带开展两校在城乡规划和可持续发展领域的科学研究，推动两校教师，科研人员和学生的交流以及合作研究，合作发表高水平的文章，出版书籍；合作申请科研基金</a:t>
            </a:r>
            <a:r>
              <a:rPr lang="en-GB" altLang="zh-CN" sz="2000" dirty="0"/>
              <a:t> </a:t>
            </a:r>
            <a:r>
              <a:rPr lang="zh-CN" altLang="en-GB" sz="2000" dirty="0"/>
              <a:t>。</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idx="1"/>
          </p:nvPr>
        </p:nvSpPr>
        <p:spPr>
          <a:xfrm>
            <a:off x="468313" y="792163"/>
            <a:ext cx="8424862" cy="5111750"/>
          </a:xfrm>
        </p:spPr>
        <p:txBody>
          <a:bodyPr vert="horz" wrap="square" lIns="91440" tIns="45720" rIns="91440" bIns="45720" anchor="t" anchorCtr="0"/>
          <a:lstStyle/>
          <a:p>
            <a:pPr eaLnBrk="1" hangingPunct="1">
              <a:lnSpc>
                <a:spcPct val="80000"/>
              </a:lnSpc>
              <a:buNone/>
            </a:pPr>
            <a:r>
              <a:rPr lang="en-US" altLang="en-US" sz="2400" b="1" dirty="0">
                <a:latin typeface="宋体" panose="02010600030101010101" pitchFamily="2" charset="-122"/>
              </a:rPr>
              <a:t>五、学院建议</a:t>
            </a:r>
            <a:endParaRPr lang="en-US" altLang="zh-CN" sz="2400" b="1" dirty="0">
              <a:latin typeface="宋体" panose="02010600030101010101" pitchFamily="2" charset="-122"/>
            </a:endParaRPr>
          </a:p>
          <a:p>
            <a:pPr eaLnBrk="1" hangingPunct="1">
              <a:lnSpc>
                <a:spcPct val="80000"/>
              </a:lnSpc>
              <a:buNone/>
            </a:pPr>
            <a:endParaRPr lang="en-US" altLang="zh-CN" sz="2400" b="1" dirty="0">
              <a:latin typeface="宋体" panose="02010600030101010101" pitchFamily="2" charset="-122"/>
            </a:endParaRPr>
          </a:p>
          <a:p>
            <a:pPr eaLnBrk="1" hangingPunct="1">
              <a:lnSpc>
                <a:spcPct val="150000"/>
              </a:lnSpc>
              <a:buNone/>
            </a:pPr>
            <a:r>
              <a:rPr lang="en-US" altLang="zh-CN" sz="2400" b="1" dirty="0">
                <a:latin typeface="Times New Roman" panose="02020603050405020304" pitchFamily="18" charset="0"/>
                <a:cs typeface="Times New Roman" panose="02020603050405020304" pitchFamily="18" charset="0"/>
                <a:sym typeface="+mn-ea"/>
              </a:rPr>
              <a:t>        </a:t>
            </a:r>
            <a:r>
              <a:rPr lang="zh-CN" altLang="en-US" sz="2400" b="1" dirty="0">
                <a:latin typeface="Times New Roman" panose="02020603050405020304" pitchFamily="18" charset="0"/>
                <a:cs typeface="Times New Roman" panose="02020603050405020304" pitchFamily="18" charset="0"/>
                <a:sym typeface="+mn-ea"/>
              </a:rPr>
              <a:t>经本人试讲面试、学院学术委员会评审、党政联席会讨论，同意</a:t>
            </a:r>
            <a:r>
              <a:rPr lang="en-US" altLang="zh-CN" sz="2400" b="1" dirty="0">
                <a:latin typeface="Times New Roman" panose="02020603050405020304" pitchFamily="18" charset="0"/>
                <a:cs typeface="Times New Roman" panose="02020603050405020304" pitchFamily="18" charset="0"/>
                <a:sym typeface="+mn-ea"/>
              </a:rPr>
              <a:t>XXX</a:t>
            </a:r>
            <a:r>
              <a:rPr lang="zh-CN" altLang="en-US" sz="2400" b="1" dirty="0">
                <a:latin typeface="Times New Roman" panose="02020603050405020304" pitchFamily="18" charset="0"/>
                <a:cs typeface="Times New Roman" panose="02020603050405020304" pitchFamily="18" charset="0"/>
                <a:sym typeface="+mn-ea"/>
              </a:rPr>
              <a:t>教授续聘，聘为特聘教授</a:t>
            </a:r>
            <a:r>
              <a:rPr lang="en-US" altLang="zh-CN" sz="2400" b="1" dirty="0">
                <a:latin typeface="Times New Roman" panose="02020603050405020304" pitchFamily="18" charset="0"/>
                <a:cs typeface="Times New Roman" panose="02020603050405020304" pitchFamily="18" charset="0"/>
                <a:sym typeface="+mn-ea"/>
              </a:rPr>
              <a:t>A</a:t>
            </a:r>
            <a:r>
              <a:rPr lang="zh-CN" altLang="en-US" sz="2400" b="1" dirty="0">
                <a:latin typeface="Times New Roman" panose="02020603050405020304" pitchFamily="18" charset="0"/>
                <a:cs typeface="Times New Roman" panose="02020603050405020304" pitchFamily="18" charset="0"/>
                <a:sym typeface="+mn-ea"/>
              </a:rPr>
              <a:t>类岗位</a:t>
            </a:r>
            <a:r>
              <a:rPr lang="en-US" altLang="zh-CN" sz="2400" b="1" dirty="0">
                <a:latin typeface="Times New Roman" panose="02020603050405020304" pitchFamily="18" charset="0"/>
                <a:cs typeface="Times New Roman" panose="02020603050405020304" pitchFamily="18" charset="0"/>
                <a:sym typeface="+mn-ea"/>
              </a:rPr>
              <a:t>2</a:t>
            </a:r>
            <a:r>
              <a:rPr lang="zh-CN" altLang="en-US" sz="2400" b="1" dirty="0">
                <a:latin typeface="Times New Roman" panose="02020603050405020304" pitchFamily="18" charset="0"/>
                <a:cs typeface="Times New Roman" panose="02020603050405020304" pitchFamily="18" charset="0"/>
                <a:sym typeface="+mn-ea"/>
              </a:rPr>
              <a:t>。</a:t>
            </a:r>
            <a:endParaRPr lang="en-US" altLang="zh-CN" sz="2400" b="1" dirty="0">
              <a:latin typeface="Times New Roman" panose="02020603050405020304" pitchFamily="18" charset="0"/>
              <a:cs typeface="Times New Roman" panose="02020603050405020304" pitchFamily="18" charset="0"/>
            </a:endParaRPr>
          </a:p>
          <a:p>
            <a:pPr eaLnBrk="1" hangingPunct="1">
              <a:lnSpc>
                <a:spcPct val="150000"/>
              </a:lnSpc>
              <a:buNone/>
            </a:pPr>
            <a:r>
              <a:rPr lang="en-US" altLang="zh-CN" sz="2400" b="1" dirty="0">
                <a:latin typeface="Times New Roman" panose="02020603050405020304" pitchFamily="18" charset="0"/>
                <a:cs typeface="Times New Roman" panose="02020603050405020304" pitchFamily="18" charset="0"/>
                <a:sym typeface="+mn-ea"/>
              </a:rPr>
              <a:t>        </a:t>
            </a:r>
            <a:r>
              <a:rPr lang="zh-CN" altLang="en-US" sz="2400" b="1" dirty="0">
                <a:latin typeface="Times New Roman" panose="02020603050405020304" pitchFamily="18" charset="0"/>
                <a:cs typeface="Times New Roman" panose="02020603050405020304" pitchFamily="18" charset="0"/>
                <a:sym typeface="+mn-ea"/>
              </a:rPr>
              <a:t>按照学校非全职专家聘用政策给予相应待遇。</a:t>
            </a:r>
            <a:endParaRPr lang="zh-CN" altLang="en-US" sz="2400" b="1" dirty="0">
              <a:latin typeface="Times New Roman" panose="02020603050405020304" pitchFamily="18" charset="0"/>
              <a:cs typeface="Times New Roman" panose="02020603050405020304" pitchFamily="18" charset="0"/>
            </a:endParaRPr>
          </a:p>
          <a:p>
            <a:pPr eaLnBrk="1" hangingPunct="1">
              <a:lnSpc>
                <a:spcPct val="80000"/>
              </a:lnSpc>
              <a:buNone/>
            </a:pPr>
            <a:endParaRPr lang="en-US" altLang="zh-CN" sz="2400" b="1" dirty="0">
              <a:latin typeface="宋体" panose="02010600030101010101" pitchFamily="2" charset="-122"/>
            </a:endParaRPr>
          </a:p>
          <a:p>
            <a:pPr eaLnBrk="1" hangingPunct="1">
              <a:lnSpc>
                <a:spcPct val="80000"/>
              </a:lnSpc>
              <a:buFont typeface="Wingdings" panose="05000000000000000000" pitchFamily="2" charset="2"/>
              <a:buChar char="Ø"/>
            </a:pPr>
            <a:endParaRPr lang="en-US" alt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p:cNvSpPr>
          <p:nvPr>
            <p:ph type="ctrTitle"/>
          </p:nvPr>
        </p:nvSpPr>
        <p:spPr>
          <a:xfrm>
            <a:off x="1155700" y="1439863"/>
            <a:ext cx="6826250" cy="1116012"/>
          </a:xfrm>
        </p:spPr>
        <p:txBody>
          <a:bodyPr vert="horz" wrap="square" lIns="91440" tIns="45720" rIns="91440" bIns="45720" anchor="ctr" anchorCtr="0"/>
          <a:lstStyle/>
          <a:p>
            <a:pPr eaLnBrk="1" hangingPunct="1">
              <a:lnSpc>
                <a:spcPts val="4000"/>
              </a:lnSpc>
              <a:buClrTx/>
              <a:buSzTx/>
              <a:buFontTx/>
            </a:pPr>
            <a:br>
              <a:rPr lang="en-US" altLang="zh-CN" b="1" dirty="0">
                <a:solidFill>
                  <a:schemeClr val="accent2"/>
                </a:solidFill>
              </a:rPr>
            </a:br>
            <a:r>
              <a:rPr lang="en-US" altLang="zh-CN" b="1" dirty="0">
                <a:solidFill>
                  <a:schemeClr val="accent2"/>
                </a:solidFill>
              </a:rPr>
              <a:t>     </a:t>
            </a:r>
            <a:br>
              <a:rPr lang="en-US" altLang="zh-CN" b="1" dirty="0">
                <a:solidFill>
                  <a:schemeClr val="accent2"/>
                </a:solidFill>
              </a:rPr>
            </a:br>
            <a:r>
              <a:rPr lang="en-US" altLang="zh-CN" b="1" dirty="0">
                <a:solidFill>
                  <a:schemeClr val="accent2"/>
                </a:solidFill>
              </a:rPr>
              <a:t>   XXX</a:t>
            </a:r>
            <a:r>
              <a:rPr lang="zh-CN" altLang="en-US" b="1" dirty="0">
                <a:solidFill>
                  <a:schemeClr val="accent2"/>
                </a:solidFill>
              </a:rPr>
              <a:t>教授聘用方案汇报</a:t>
            </a:r>
            <a:br>
              <a:rPr lang="en-US" altLang="zh-CN" b="1" dirty="0">
                <a:solidFill>
                  <a:schemeClr val="accent2"/>
                </a:solidFill>
              </a:rPr>
            </a:br>
            <a:r>
              <a:rPr lang="zh-CN" altLang="en-US" b="1" dirty="0">
                <a:solidFill>
                  <a:srgbClr val="FF0000"/>
                </a:solidFill>
              </a:rPr>
              <a:t>非全职专家首聘模板</a:t>
            </a:r>
            <a:br>
              <a:rPr lang="en-US" altLang="zh-CN" b="1" dirty="0">
                <a:solidFill>
                  <a:schemeClr val="accent2"/>
                </a:solidFill>
              </a:rPr>
            </a:br>
            <a:br>
              <a:rPr lang="zh-CN" altLang="en-US" sz="2800" b="1" dirty="0">
                <a:solidFill>
                  <a:schemeClr val="accent2"/>
                </a:solidFill>
              </a:rPr>
            </a:br>
            <a:r>
              <a:rPr lang="zh-CN" altLang="en-US" sz="2800" b="1" dirty="0">
                <a:solidFill>
                  <a:schemeClr val="accent2"/>
                </a:solidFill>
              </a:rPr>
              <a:t>                                </a:t>
            </a:r>
            <a:endParaRPr lang="zh-CN" altLang="en-US" sz="2400" b="1" dirty="0">
              <a:solidFill>
                <a:schemeClr val="accent2"/>
              </a:solidFill>
            </a:endParaRPr>
          </a:p>
        </p:txBody>
      </p:sp>
      <p:sp>
        <p:nvSpPr>
          <p:cNvPr id="4100" name="Rectangle 2"/>
          <p:cNvSpPr>
            <a:spLocks noGrp="1"/>
          </p:cNvSpPr>
          <p:nvPr/>
        </p:nvSpPr>
        <p:spPr>
          <a:xfrm>
            <a:off x="2411413" y="2592388"/>
            <a:ext cx="6091237" cy="2098675"/>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ts val="4000"/>
              </a:lnSpc>
              <a:spcBef>
                <a:spcPct val="0"/>
              </a:spcBef>
              <a:buNone/>
            </a:pPr>
            <a:br>
              <a:rPr lang="en-US" altLang="zh-CN" sz="4400" b="1" dirty="0">
                <a:solidFill>
                  <a:schemeClr val="accent2"/>
                </a:solidFill>
              </a:rPr>
            </a:br>
            <a:r>
              <a:rPr lang="zh-CN" altLang="en-US" sz="2400" b="1" dirty="0">
                <a:solidFill>
                  <a:srgbClr val="FF0000"/>
                </a:solidFill>
              </a:rPr>
              <a:t>聘用类型：人才引进（非全职）</a:t>
            </a:r>
            <a:br>
              <a:rPr lang="en-US" altLang="zh-CN" sz="2400" b="1" dirty="0">
                <a:solidFill>
                  <a:srgbClr val="FF0000"/>
                </a:solidFill>
              </a:rPr>
            </a:br>
            <a:r>
              <a:rPr lang="zh-CN" altLang="en-US" sz="2400" b="1" dirty="0">
                <a:solidFill>
                  <a:srgbClr val="FF0000"/>
                </a:solidFill>
              </a:rPr>
              <a:t>申请岗位：</a:t>
            </a:r>
            <a:r>
              <a:rPr lang="zh-CN" altLang="en-US" sz="2400" b="1" dirty="0">
                <a:solidFill>
                  <a:srgbClr val="FF0000"/>
                </a:solidFill>
                <a:sym typeface="宋体" panose="02010600030101010101" pitchFamily="2" charset="-122"/>
              </a:rPr>
              <a:t>特聘教授</a:t>
            </a:r>
            <a:r>
              <a:rPr lang="en-US" altLang="zh-CN" sz="2400" b="1" dirty="0">
                <a:solidFill>
                  <a:srgbClr val="FF0000"/>
                </a:solidFill>
                <a:sym typeface="宋体" panose="02010600030101010101" pitchFamily="2" charset="-122"/>
              </a:rPr>
              <a:t>A</a:t>
            </a:r>
            <a:r>
              <a:rPr lang="zh-CN" altLang="en-US" sz="2400" b="1" dirty="0">
                <a:solidFill>
                  <a:srgbClr val="FF0000"/>
                </a:solidFill>
                <a:sym typeface="宋体" panose="02010600030101010101" pitchFamily="2" charset="-122"/>
              </a:rPr>
              <a:t>类 岗位</a:t>
            </a:r>
            <a:r>
              <a:rPr lang="en-US" altLang="zh-CN" sz="2400" b="1" dirty="0">
                <a:solidFill>
                  <a:srgbClr val="FF0000"/>
                </a:solidFill>
                <a:sym typeface="宋体" panose="02010600030101010101" pitchFamily="2" charset="-122"/>
              </a:rPr>
              <a:t>2</a:t>
            </a:r>
          </a:p>
          <a:p>
            <a:pPr marL="0" lvl="0" indent="0" eaLnBrk="1" hangingPunct="1">
              <a:lnSpc>
                <a:spcPts val="4000"/>
              </a:lnSpc>
              <a:spcBef>
                <a:spcPct val="0"/>
              </a:spcBef>
              <a:buNone/>
            </a:pPr>
            <a:r>
              <a:rPr lang="zh-CN" altLang="en-US" sz="2400" b="1" dirty="0">
                <a:solidFill>
                  <a:srgbClr val="FF0000"/>
                </a:solidFill>
              </a:rPr>
              <a:t>聘用学科：城乡规划学</a:t>
            </a:r>
            <a:br>
              <a:rPr lang="en-US" altLang="zh-CN" sz="2400" b="1" dirty="0">
                <a:solidFill>
                  <a:srgbClr val="FF0000"/>
                </a:solidFill>
              </a:rPr>
            </a:br>
            <a:r>
              <a:rPr lang="zh-CN" altLang="en-US" sz="2400" b="1" dirty="0">
                <a:solidFill>
                  <a:srgbClr val="FF0000"/>
                </a:solidFill>
              </a:rPr>
              <a:t>研究方向：城乡规划学</a:t>
            </a:r>
            <a:r>
              <a:rPr lang="en-US" altLang="zh-CN" sz="2400" b="1" dirty="0">
                <a:solidFill>
                  <a:srgbClr val="FF0000"/>
                </a:solidFill>
              </a:rPr>
              <a:t> </a:t>
            </a:r>
            <a:endParaRPr lang="zh-CN" altLang="en-US" sz="2400" b="1" dirty="0">
              <a:solidFill>
                <a:schemeClr val="accent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idx="1"/>
          </p:nvPr>
        </p:nvSpPr>
        <p:spPr>
          <a:xfrm>
            <a:off x="376238" y="647700"/>
            <a:ext cx="8588375" cy="5616575"/>
          </a:xfrm>
        </p:spPr>
        <p:txBody>
          <a:bodyPr vert="horz" wrap="square" lIns="91440" tIns="45720" rIns="91440" bIns="45720" numCol="1" anchor="t" anchorCtr="0" compatLnSpc="1"/>
          <a:lstStyle/>
          <a:p>
            <a:pPr marL="342900" marR="0" lvl="0" indent="-342900" algn="l" defTabSz="914400" rtl="0" eaLnBrk="1" fontAlgn="base" latinLnBrk="0" hangingPunct="1">
              <a:lnSpc>
                <a:spcPct val="80000"/>
              </a:lnSpc>
              <a:spcBef>
                <a:spcPct val="20000"/>
              </a:spcBef>
              <a:spcAft>
                <a:spcPct val="0"/>
              </a:spcAft>
              <a:buClrTx/>
              <a:buSzTx/>
              <a:buFontTx/>
              <a:buNone/>
              <a:defRPr/>
            </a:pPr>
            <a:r>
              <a:rPr kumimoji="0" lang="zh-CN" altLang="en-US" sz="2400" b="1" i="0" u="none" strike="noStrike" kern="0" cap="none" spc="0" normalizeH="0" baseline="0" noProof="1">
                <a:ln>
                  <a:noFill/>
                </a:ln>
                <a:solidFill>
                  <a:srgbClr val="000000"/>
                </a:solidFill>
                <a:effectLst/>
                <a:uLnTx/>
                <a:uFillTx/>
                <a:latin typeface="宋体" panose="02010600030101010101" pitchFamily="2" charset="-122"/>
                <a:ea typeface="+mn-ea"/>
                <a:cs typeface="+mn-cs"/>
              </a:rPr>
              <a:t>一、简历</a:t>
            </a:r>
            <a:endParaRPr kumimoji="0" lang="zh-CN" altLang="en-US" sz="1000" b="1" i="0" u="none" strike="noStrike" kern="0" cap="none" spc="0" normalizeH="0" baseline="0" noProof="1">
              <a:ln>
                <a:noFill/>
              </a:ln>
              <a:solidFill>
                <a:srgbClr val="000000"/>
              </a:solidFill>
              <a:effectLst/>
              <a:uLnTx/>
              <a:uFillTx/>
              <a:latin typeface="宋体" panose="02010600030101010101" pitchFamily="2" charset="-122"/>
              <a:ea typeface="+mn-ea"/>
              <a:cs typeface="+mn-cs"/>
            </a:endParaRPr>
          </a:p>
          <a:p>
            <a:pPr marL="342900" marR="0" lvl="0" indent="-342900" algn="l" defTabSz="914400" rtl="0" eaLnBrk="1" fontAlgn="base" latinLnBrk="0" hangingPunct="1">
              <a:lnSpc>
                <a:spcPts val="2800"/>
              </a:lnSpc>
              <a:spcBef>
                <a:spcPct val="20000"/>
              </a:spcBef>
              <a:spcAft>
                <a:spcPct val="0"/>
              </a:spcAft>
              <a:buClrTx/>
              <a:buSzTx/>
              <a:buFontTx/>
              <a:buNone/>
              <a:defRPr/>
            </a:pPr>
            <a:r>
              <a:rPr kumimoji="0" lang="zh-CN" altLang="en-US" sz="2000" b="1" i="0" u="none" strike="noStrike" kern="0" cap="none" spc="0" normalizeH="0" baseline="0" noProof="1">
                <a:ln>
                  <a:noFill/>
                </a:ln>
                <a:solidFill>
                  <a:srgbClr val="000000"/>
                </a:solidFill>
                <a:effectLst/>
                <a:uLnTx/>
                <a:uFillTx/>
                <a:latin typeface="宋体" panose="02010600030101010101" pitchFamily="2" charset="-122"/>
                <a:ea typeface="+mn-ea"/>
                <a:cs typeface="+mn-cs"/>
              </a:rPr>
              <a:t>1、简介</a:t>
            </a:r>
            <a:endParaRPr kumimoji="0" lang="en-US" altLang="zh-CN" sz="2000" b="1" i="0" u="none" strike="noStrike" kern="0" cap="none" spc="0" normalizeH="0" baseline="0" noProof="1">
              <a:ln>
                <a:noFill/>
              </a:ln>
              <a:solidFill>
                <a:srgbClr val="000000"/>
              </a:solidFill>
              <a:effectLst/>
              <a:uLnTx/>
              <a:uFillTx/>
              <a:latin typeface="宋体" panose="02010600030101010101" pitchFamily="2" charset="-122"/>
              <a:ea typeface="+mn-ea"/>
              <a:cs typeface="+mn-cs"/>
            </a:endParaRPr>
          </a:p>
          <a:p>
            <a:pPr marL="342900" marR="0" lvl="0" indent="-342900" algn="l" defTabSz="914400" rtl="0" eaLnBrk="1" fontAlgn="base" latinLnBrk="0" hangingPunct="1">
              <a:lnSpc>
                <a:spcPts val="2800"/>
              </a:lnSpc>
              <a:spcBef>
                <a:spcPct val="20000"/>
              </a:spcBef>
              <a:spcAft>
                <a:spcPct val="0"/>
              </a:spcAft>
              <a:buClrTx/>
              <a:buSzTx/>
              <a:buFontTx/>
              <a:buNone/>
              <a:defRPr/>
            </a:pPr>
            <a:r>
              <a:rPr kumimoji="0" lang="en-US" altLang="zh-CN"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      </a:t>
            </a:r>
            <a:r>
              <a:rPr kumimoji="0"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 </a:t>
            </a:r>
            <a:r>
              <a:rPr kumimoji="0" lang="en-US" altLang="zh-CN"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XXX</a:t>
            </a:r>
            <a:r>
              <a:rPr kumimoji="0"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a:t>
            </a:r>
            <a:r>
              <a:rPr kumimoji="0" lang="zh-CN"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女</a:t>
            </a:r>
            <a:r>
              <a:rPr kumimoji="0"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，19</a:t>
            </a:r>
            <a:r>
              <a:rPr kumimoji="0" lang="en-US" altLang="zh-CN"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67</a:t>
            </a:r>
            <a:r>
              <a:rPr kumimoji="0"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年</a:t>
            </a:r>
            <a:r>
              <a:rPr kumimoji="0" lang="en-US" altLang="zh-CN"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10</a:t>
            </a:r>
            <a:r>
              <a:rPr kumimoji="0"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月生，</a:t>
            </a:r>
            <a:r>
              <a:rPr kumimoji="0" lang="zh-CN" altLang="en-US"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河南郑州</a:t>
            </a:r>
            <a:r>
              <a:rPr kumimoji="0"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人，现</a:t>
            </a:r>
            <a:r>
              <a:rPr kumimoji="0" lang="zh-CN" altLang="en-US" sz="2000" b="0" i="0" u="none" strike="noStrike" kern="0" cap="none" spc="0" normalizeH="0" baseline="0" noProof="1">
                <a:ln>
                  <a:noFill/>
                </a:ln>
                <a:solidFill>
                  <a:srgbClr val="000000"/>
                </a:solidFill>
                <a:effectLst/>
                <a:uLnTx/>
                <a:uFillTx/>
                <a:latin typeface="宋体" panose="02010600030101010101" pitchFamily="2" charset="-122"/>
                <a:ea typeface="+mn-ea"/>
                <a:cs typeface="+mn-cs"/>
              </a:rPr>
              <a:t>任天津大学教授，博士生导师，为国务院学位委员会城乡规划学科评议组成员，国家自然科学基金委评审专家。</a:t>
            </a:r>
            <a:endParaRPr kumimoji="0" sz="2000" b="0" i="0" u="none" strike="noStrike" kern="0" cap="none" spc="0" normalizeH="0" baseline="0" noProof="1">
              <a:ln>
                <a:noFill/>
              </a:ln>
              <a:solidFill>
                <a:srgbClr val="000000"/>
              </a:solidFill>
              <a:effectLst/>
              <a:uLnTx/>
              <a:uFillTx/>
              <a:latin typeface="宋体" panose="02010600030101010101" pitchFamily="2" charset="-122"/>
              <a:ea typeface="+mn-ea"/>
              <a:cs typeface="+mn-cs"/>
            </a:endParaRPr>
          </a:p>
          <a:p>
            <a:pPr marL="0" marR="0" lvl="0" indent="-342900" algn="l" defTabSz="914400" rtl="0" eaLnBrk="1" fontAlgn="base" latinLnBrk="0" hangingPunct="1">
              <a:lnSpc>
                <a:spcPts val="2800"/>
              </a:lnSpc>
              <a:spcBef>
                <a:spcPts val="0"/>
              </a:spcBef>
              <a:spcAft>
                <a:spcPct val="0"/>
              </a:spcAft>
              <a:buClrTx/>
              <a:buSzTx/>
              <a:buFontTx/>
              <a:buNone/>
              <a:defRPr/>
            </a:pPr>
            <a:r>
              <a:rPr kumimoji="0" lang="en-US" altLang="zh-CN" sz="2000" b="1"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a:t>
            </a:r>
            <a:r>
              <a:rPr kumimoji="0" lang="zh-CN" altLang="en-US" sz="2000" b="1"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、教育经历</a:t>
            </a:r>
            <a:endPar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endParaRPr>
          </a:p>
          <a:p>
            <a:pPr marL="0" marR="0" lvl="0" indent="-342900" algn="l" defTabSz="914400" rtl="0" eaLnBrk="1" fontAlgn="base" latinLnBrk="0" hangingPunct="1">
              <a:lnSpc>
                <a:spcPts val="2800"/>
              </a:lnSpc>
              <a:spcBef>
                <a:spcPts val="0"/>
              </a:spcBef>
              <a:spcAft>
                <a:spcPct val="0"/>
              </a:spcAft>
              <a:buClrTx/>
              <a:buSzTx/>
              <a:buFont typeface="Wingdings" panose="05000000000000000000" pitchFamily="2" charset="2"/>
              <a:buChar char="Ø"/>
              <a:defRPr/>
            </a:pP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1985</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9</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-1989</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6</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月，天津大学建筑系建筑学专业，本科；</a:t>
            </a:r>
            <a:endPar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endParaRPr>
          </a:p>
          <a:p>
            <a:pPr marL="0" marR="0" lvl="0" indent="-342900" algn="l" defTabSz="914400" rtl="0" eaLnBrk="1" fontAlgn="base" latinLnBrk="0" hangingPunct="1">
              <a:lnSpc>
                <a:spcPts val="2800"/>
              </a:lnSpc>
              <a:spcBef>
                <a:spcPts val="0"/>
              </a:spcBef>
              <a:spcAft>
                <a:spcPct val="0"/>
              </a:spcAft>
              <a:buClrTx/>
              <a:buSzTx/>
              <a:buFont typeface="Wingdings" panose="05000000000000000000" pitchFamily="2" charset="2"/>
              <a:buChar char="Ø"/>
              <a:defRPr/>
            </a:pP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1989</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9</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-1992</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6</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月，天津大学建筑系建筑学专业，硕士；</a:t>
            </a:r>
            <a:endParaRPr kumimoji="0" lang="zh-CN"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endParaRPr>
          </a:p>
          <a:p>
            <a:pPr marL="0" marR="0" lvl="0" indent="-342900" algn="l" defTabSz="914400" rtl="0" eaLnBrk="1" fontAlgn="base" latinLnBrk="0" hangingPunct="1">
              <a:lnSpc>
                <a:spcPts val="2800"/>
              </a:lnSpc>
              <a:spcBef>
                <a:spcPts val="0"/>
              </a:spcBef>
              <a:spcAft>
                <a:spcPct val="0"/>
              </a:spcAft>
              <a:buClrTx/>
              <a:buSzTx/>
              <a:buFont typeface="Wingdings" panose="05000000000000000000" pitchFamily="2" charset="2"/>
              <a:buChar char="Ø"/>
              <a:defRPr/>
            </a:pP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2000</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9</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-2006</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6</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月，天津大学管理学院管理科学与工程专业，博士；</a:t>
            </a:r>
          </a:p>
          <a:p>
            <a:pPr marL="0" marR="0" lvl="0" indent="-342900" algn="l" defTabSz="914400" rtl="0" eaLnBrk="1" fontAlgn="base" latinLnBrk="0" hangingPunct="1">
              <a:lnSpc>
                <a:spcPts val="2800"/>
              </a:lnSpc>
              <a:spcBef>
                <a:spcPts val="0"/>
              </a:spcBef>
              <a:spcAft>
                <a:spcPct val="0"/>
              </a:spcAft>
              <a:buClrTx/>
              <a:buSzTx/>
              <a:buFontTx/>
              <a:buNone/>
              <a:defRPr/>
            </a:pPr>
            <a:r>
              <a:rPr kumimoji="0" lang="en-US" altLang="zh-CN" sz="2000" b="1"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3</a:t>
            </a:r>
            <a:r>
              <a:rPr kumimoji="0" lang="zh-CN" altLang="en-US" sz="2000" b="1"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、工作经历</a:t>
            </a:r>
            <a:endPar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endParaRPr>
          </a:p>
          <a:p>
            <a:pPr marL="0" marR="0" lvl="0" indent="-342900" algn="l" defTabSz="914400" rtl="0" eaLnBrk="1" fontAlgn="base" latinLnBrk="0" hangingPunct="1">
              <a:lnSpc>
                <a:spcPts val="2800"/>
              </a:lnSpc>
              <a:spcBef>
                <a:spcPts val="0"/>
              </a:spcBef>
              <a:spcAft>
                <a:spcPct val="0"/>
              </a:spcAft>
              <a:buClrTx/>
              <a:buSzTx/>
              <a:buFont typeface="Wingdings" panose="05000000000000000000" pitchFamily="2" charset="2"/>
              <a:buChar char="Ø"/>
              <a:defRPr/>
            </a:pP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1992</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6</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-2004</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5</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月，天津大学，助教、讲师；</a:t>
            </a:r>
            <a:endPar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endParaRPr>
          </a:p>
          <a:p>
            <a:pPr marL="0" marR="0" lvl="0" indent="0" algn="l" defTabSz="914400" rtl="0" eaLnBrk="1" fontAlgn="base" latinLnBrk="0" hangingPunct="1">
              <a:lnSpc>
                <a:spcPts val="2800"/>
              </a:lnSpc>
              <a:spcBef>
                <a:spcPts val="0"/>
              </a:spcBef>
              <a:spcAft>
                <a:spcPct val="0"/>
              </a:spcAft>
              <a:buClrTx/>
              <a:buSzTx/>
              <a:buFontTx/>
              <a:buNone/>
              <a:defRPr/>
            </a:pP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 </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（期间：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2003</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9</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-2004</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3</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月，美国加州大学圣地亚哥分校，访问学者）</a:t>
            </a:r>
            <a:endPar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endParaRPr>
          </a:p>
          <a:p>
            <a:pPr marL="0" marR="0" lvl="0" indent="-342900" algn="l" defTabSz="914400" rtl="0" eaLnBrk="1" fontAlgn="base" latinLnBrk="0" hangingPunct="1">
              <a:lnSpc>
                <a:spcPts val="2800"/>
              </a:lnSpc>
              <a:spcBef>
                <a:spcPts val="0"/>
              </a:spcBef>
              <a:spcAft>
                <a:spcPct val="0"/>
              </a:spcAft>
              <a:buClrTx/>
              <a:buSzTx/>
              <a:buFont typeface="Wingdings" panose="05000000000000000000" pitchFamily="2" charset="2"/>
              <a:buChar char="Ø"/>
              <a:defRPr/>
            </a:pP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2004</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6</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-2012</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6</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月，天津大学，副教授；</a:t>
            </a:r>
            <a:endPar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endParaRPr>
          </a:p>
          <a:p>
            <a:pPr marL="0" marR="0" lvl="0" indent="0" algn="l" defTabSz="914400" rtl="0" eaLnBrk="1" fontAlgn="base" latinLnBrk="0" hangingPunct="1">
              <a:lnSpc>
                <a:spcPts val="2800"/>
              </a:lnSpc>
              <a:spcBef>
                <a:spcPts val="0"/>
              </a:spcBef>
              <a:spcAft>
                <a:spcPct val="0"/>
              </a:spcAft>
              <a:buClrTx/>
              <a:buSzTx/>
              <a:buFontTx/>
              <a:buNone/>
              <a:defRPr/>
            </a:pP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 （期间：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2011</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8</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-2012</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8</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月，美国伊利诺伊大学香槟分校，访问学者）</a:t>
            </a:r>
            <a:endPar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endParaRPr>
          </a:p>
          <a:p>
            <a:pPr marL="0" marR="0" lvl="0" indent="-342900" algn="l" defTabSz="914400" rtl="0" eaLnBrk="1" fontAlgn="base" latinLnBrk="0" hangingPunct="1">
              <a:lnSpc>
                <a:spcPts val="2800"/>
              </a:lnSpc>
              <a:spcBef>
                <a:spcPts val="0"/>
              </a:spcBef>
              <a:spcAft>
                <a:spcPct val="0"/>
              </a:spcAft>
              <a:buClrTx/>
              <a:buSzTx/>
              <a:buFont typeface="Wingdings" panose="05000000000000000000" pitchFamily="2" charset="2"/>
              <a:buChar char="Ø"/>
              <a:defRPr/>
            </a:pP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2012</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年</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6</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月</a:t>
            </a: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a:t>
            </a:r>
            <a:r>
              <a:rPr kumimoji="0" lang="zh-CN" altLang="en-US"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至今，天津大学，教授</a:t>
            </a:r>
            <a:endPar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endParaRPr>
          </a:p>
          <a:p>
            <a:pPr marL="0" marR="0" lvl="0" indent="0" algn="l" defTabSz="914400" rtl="0" eaLnBrk="1" fontAlgn="base" latinLnBrk="0" hangingPunct="1">
              <a:lnSpc>
                <a:spcPts val="2800"/>
              </a:lnSpc>
              <a:spcBef>
                <a:spcPts val="0"/>
              </a:spcBef>
              <a:spcAft>
                <a:spcPct val="0"/>
              </a:spcAft>
              <a:buClrTx/>
              <a:buSzTx/>
              <a:buFontTx/>
              <a:buNone/>
              <a:defRPr/>
            </a:pPr>
            <a:r>
              <a:rPr kumimoji="0" lang="en-US" altLang="zh-CN" sz="2000" b="0" i="0" u="none" strike="noStrike" kern="0" cap="none" spc="0" normalizeH="0" baseline="0" noProof="0" dirty="0">
                <a:ln>
                  <a:noFill/>
                </a:ln>
                <a:solidFill>
                  <a:srgbClr val="000000"/>
                </a:solidFill>
                <a:effectLst/>
                <a:uLnTx/>
                <a:uFillTx/>
                <a:latin typeface="宋体" panose="02010600030101010101" pitchFamily="2" charset="-122"/>
                <a:ea typeface="+mn-ea"/>
                <a:cs typeface="+mn-cs"/>
                <a:sym typeface="Arial" panose="020B0604020202020204" pitchFamily="34" charset="0"/>
              </a:rPr>
              <a:t> </a:t>
            </a:r>
            <a:endParaRPr kumimoji="0" lang="zh-CN" altLang="en-US" sz="2000" b="0" i="0" u="none" strike="noStrike" kern="0" cap="none" spc="0" normalizeH="0" baseline="0" noProof="1">
              <a:ln>
                <a:noFill/>
              </a:ln>
              <a:solidFill>
                <a:schemeClr val="tx1"/>
              </a:solidFill>
              <a:effectLst/>
              <a:uLnTx/>
              <a:uFillTx/>
              <a:latin typeface="+mn-lt"/>
              <a:ea typeface="+mn-ea"/>
              <a:cs typeface="+mn-cs"/>
              <a:sym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idx="1"/>
          </p:nvPr>
        </p:nvSpPr>
        <p:spPr>
          <a:xfrm>
            <a:off x="503238" y="719138"/>
            <a:ext cx="8137525" cy="5545138"/>
          </a:xfrm>
        </p:spPr>
        <p:txBody>
          <a:bodyPr vert="horz" wrap="square" lIns="91440" tIns="45720" rIns="91440" bIns="45720" numCol="1" anchor="t" anchorCtr="0" compatLnSpc="1"/>
          <a:lstStyle/>
          <a:p>
            <a:pPr marL="342900" marR="0" lvl="0" indent="-342900" algn="l" defTabSz="914400" rtl="0" eaLnBrk="1" fontAlgn="base" latinLnBrk="0" hangingPunct="1">
              <a:lnSpc>
                <a:spcPts val="3000"/>
              </a:lnSpc>
              <a:spcBef>
                <a:spcPct val="20000"/>
              </a:spcBef>
              <a:spcAft>
                <a:spcPct val="0"/>
              </a:spcAft>
              <a:buClrTx/>
              <a:buSzTx/>
              <a:buFontTx/>
              <a:buNone/>
              <a:defRPr/>
            </a:pPr>
            <a:r>
              <a:rPr kumimoji="0" lang="zh-CN" altLang="en-US" sz="2400" b="1" i="0" u="none" strike="noStrike" kern="0" cap="none" spc="0" normalizeH="0" baseline="0" noProof="0" dirty="0">
                <a:ln>
                  <a:noFill/>
                </a:ln>
                <a:solidFill>
                  <a:schemeClr val="tx1"/>
                </a:solidFill>
                <a:effectLst/>
                <a:uLnTx/>
                <a:uFillTx/>
                <a:latin typeface="宋体" panose="02010600030101010101" pitchFamily="2" charset="-122"/>
                <a:ea typeface="+mn-ea"/>
                <a:cs typeface="+mn-cs"/>
              </a:rPr>
              <a:t>二、工作领域</a:t>
            </a:r>
            <a:endParaRPr kumimoji="0" lang="en-US" altLang="zh-CN" sz="2400" b="1" i="0" u="none" strike="noStrike" kern="0" cap="none" spc="0" normalizeH="0" baseline="0" noProof="0" dirty="0">
              <a:ln>
                <a:noFill/>
              </a:ln>
              <a:solidFill>
                <a:schemeClr val="tx1"/>
              </a:solidFill>
              <a:effectLst/>
              <a:uLnTx/>
              <a:uFillTx/>
              <a:latin typeface="宋体" panose="02010600030101010101" pitchFamily="2" charset="-122"/>
              <a:ea typeface="+mn-ea"/>
              <a:cs typeface="+mn-cs"/>
            </a:endParaRPr>
          </a:p>
          <a:p>
            <a:pPr marL="0" marR="0" lvl="0" indent="-342900" algn="l" defTabSz="914400" rtl="0" eaLnBrk="1" fontAlgn="base" latinLnBrk="0" hangingPunct="1">
              <a:lnSpc>
                <a:spcPts val="3000"/>
              </a:lnSpc>
              <a:spcBef>
                <a:spcPts val="0"/>
              </a:spcBef>
              <a:spcAft>
                <a:spcPct val="0"/>
              </a:spcAft>
              <a:buClrTx/>
              <a:buSzTx/>
              <a:buFontTx/>
              <a:buNone/>
              <a:defRPr/>
            </a:pP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      长期从事城乡规划学科的研究和人才培养。在科研工作中形成了</a:t>
            </a:r>
            <a:r>
              <a:rPr kumimoji="0" lang="zh-CN" altLang="en-US" sz="2000" b="1" i="0" u="none" strike="noStrike" kern="0" cap="none" spc="0" normalizeH="0" baseline="0" noProof="0" dirty="0">
                <a:ln>
                  <a:noFill/>
                </a:ln>
                <a:solidFill>
                  <a:schemeClr val="tx1"/>
                </a:solidFill>
                <a:effectLst/>
                <a:uLnTx/>
                <a:uFillTx/>
                <a:latin typeface="+mn-lt"/>
                <a:ea typeface="+mn-ea"/>
                <a:cs typeface="+mn-cs"/>
                <a:sym typeface="+mn-ea"/>
              </a:rPr>
              <a:t>“低碳与可持续的规划理论与方法”、“城镇化与住区规划”、“安全与防灾规划”</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等研究方向，作为项目负责人主持国家重点研发计划 </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1</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项、国家自然科学基金重点项目</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1</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项、国家自然科学基金面上项目 </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2</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项，教育部和天津市等省部级课题共计</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5</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项。近五年在高水平刊物和国际会议上发表论文 </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40</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余篇，获授权发明专利 </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2</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项。主编了</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6</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卷的</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中国县域城镇低碳规划技术研究</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丛书，为我国首部低碳规划的系列专著 </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获得 </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2021 </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年度国家出版基金资助项目。</a:t>
            </a:r>
          </a:p>
          <a:p>
            <a:pPr marL="0" marR="0" lvl="0" indent="-342900" algn="l" defTabSz="914400" rtl="0" eaLnBrk="1" fontAlgn="base" latinLnBrk="0" hangingPunct="1">
              <a:lnSpc>
                <a:spcPts val="3000"/>
              </a:lnSpc>
              <a:spcBef>
                <a:spcPts val="0"/>
              </a:spcBef>
              <a:spcAft>
                <a:spcPct val="0"/>
              </a:spcAft>
              <a:buClrTx/>
              <a:buSzTx/>
              <a:buFontTx/>
              <a:buNone/>
              <a:defRPr/>
            </a:pP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       在教学工作中，主编了普通高等教育“十一五”国家级规划教材，作为主要参加者的本科课程</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建筑设计基础</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获国家级精品课程，指导本科生获得全国城乡规划专指委年会作业评优城市设计一等奖及二等奖等十余项奖，</a:t>
            </a:r>
            <a:r>
              <a:rPr kumimoji="0" lang="en-US" altLang="zh-CN" sz="2000" b="0" i="0" u="none" strike="noStrike" kern="0" cap="none" spc="0" normalizeH="0" baseline="0" noProof="0" dirty="0">
                <a:ln>
                  <a:noFill/>
                </a:ln>
                <a:solidFill>
                  <a:schemeClr val="tx1"/>
                </a:solidFill>
                <a:effectLst/>
                <a:uLnTx/>
                <a:uFillTx/>
                <a:latin typeface="+mn-lt"/>
                <a:ea typeface="+mn-ea"/>
                <a:cs typeface="+mn-cs"/>
                <a:sym typeface="+mn-ea"/>
              </a:rPr>
              <a:t>2018 </a:t>
            </a:r>
            <a:r>
              <a:rPr kumimoji="0" lang="zh-CN" altLang="en-US" sz="2000" b="0" i="0" u="none" strike="noStrike" kern="0" cap="none" spc="0" normalizeH="0" baseline="0" noProof="0" dirty="0">
                <a:ln>
                  <a:noFill/>
                </a:ln>
                <a:solidFill>
                  <a:schemeClr val="tx1"/>
                </a:solidFill>
                <a:effectLst/>
                <a:uLnTx/>
                <a:uFillTx/>
                <a:latin typeface="+mn-lt"/>
                <a:ea typeface="+mn-ea"/>
                <a:cs typeface="+mn-cs"/>
                <a:sym typeface="+mn-ea"/>
              </a:rPr>
              <a:t>年获宝钢教育基金优秀教师奖。</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2.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1725</Words>
  <Application>Microsoft Office PowerPoint</Application>
  <PresentationFormat>自定义</PresentationFormat>
  <Paragraphs>90</Paragraphs>
  <Slides>14</Slides>
  <Notes>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14</vt:i4>
      </vt:variant>
    </vt:vector>
  </HeadingPairs>
  <TitlesOfParts>
    <vt:vector size="19" baseType="lpstr">
      <vt:lpstr>宋体</vt:lpstr>
      <vt:lpstr>Arial</vt:lpstr>
      <vt:lpstr>Times New Roman</vt:lpstr>
      <vt:lpstr>Wingdings</vt:lpstr>
      <vt:lpstr>默认设计模板</vt:lpstr>
      <vt:lpstr>          XXX教授聘用方案汇报 （续聘模板）                                  </vt:lpstr>
      <vt:lpstr>PowerPoint 演示文稿</vt:lpstr>
      <vt:lpstr>PowerPoint 演示文稿</vt:lpstr>
      <vt:lpstr>PowerPoint 演示文稿</vt:lpstr>
      <vt:lpstr>PowerPoint 演示文稿</vt:lpstr>
      <vt:lpstr>PowerPoint 演示文稿</vt:lpstr>
      <vt:lpstr>          XXX教授聘用方案汇报 非全职专家首聘模板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二零一一年职称评审答辩</dc:title>
  <dc:creator>Administrator</dc:creator>
  <cp:lastModifiedBy>hfut-rcb</cp:lastModifiedBy>
  <cp:revision>348</cp:revision>
  <dcterms:created xsi:type="dcterms:W3CDTF">2011-11-16T21:06:00Z</dcterms:created>
  <dcterms:modified xsi:type="dcterms:W3CDTF">2022-04-11T07:16:51Z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116CBA5A542C40319BADF3B07A148B02</vt:lpwstr>
  </property>
</Properties>
</file>